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538" r:id="rId5"/>
    <p:sldMasterId id="2147484687" r:id="rId6"/>
    <p:sldMasterId id="2147484712" r:id="rId7"/>
    <p:sldMasterId id="2147484805" r:id="rId8"/>
  </p:sldMasterIdLst>
  <p:notesMasterIdLst>
    <p:notesMasterId r:id="rId56"/>
  </p:notesMasterIdLst>
  <p:handoutMasterIdLst>
    <p:handoutMasterId r:id="rId57"/>
  </p:handoutMasterIdLst>
  <p:sldIdLst>
    <p:sldId id="423" r:id="rId9"/>
    <p:sldId id="611" r:id="rId10"/>
    <p:sldId id="617" r:id="rId11"/>
    <p:sldId id="619" r:id="rId12"/>
    <p:sldId id="618" r:id="rId13"/>
    <p:sldId id="558" r:id="rId14"/>
    <p:sldId id="512" r:id="rId15"/>
    <p:sldId id="559" r:id="rId16"/>
    <p:sldId id="560" r:id="rId17"/>
    <p:sldId id="579" r:id="rId18"/>
    <p:sldId id="602" r:id="rId19"/>
    <p:sldId id="603" r:id="rId20"/>
    <p:sldId id="616" r:id="rId21"/>
    <p:sldId id="613" r:id="rId22"/>
    <p:sldId id="614" r:id="rId23"/>
    <p:sldId id="620" r:id="rId24"/>
    <p:sldId id="524" r:id="rId25"/>
    <p:sldId id="515" r:id="rId26"/>
    <p:sldId id="495" r:id="rId27"/>
    <p:sldId id="496" r:id="rId28"/>
    <p:sldId id="535" r:id="rId29"/>
    <p:sldId id="499" r:id="rId30"/>
    <p:sldId id="590" r:id="rId31"/>
    <p:sldId id="606" r:id="rId32"/>
    <p:sldId id="607" r:id="rId33"/>
    <p:sldId id="609" r:id="rId34"/>
    <p:sldId id="608" r:id="rId35"/>
    <p:sldId id="516" r:id="rId36"/>
    <p:sldId id="517" r:id="rId37"/>
    <p:sldId id="598" r:id="rId38"/>
    <p:sldId id="537" r:id="rId39"/>
    <p:sldId id="538" r:id="rId40"/>
    <p:sldId id="539" r:id="rId41"/>
    <p:sldId id="621" r:id="rId42"/>
    <p:sldId id="582" r:id="rId43"/>
    <p:sldId id="584" r:id="rId44"/>
    <p:sldId id="599" r:id="rId45"/>
    <p:sldId id="600" r:id="rId46"/>
    <p:sldId id="604" r:id="rId47"/>
    <p:sldId id="605" r:id="rId48"/>
    <p:sldId id="593" r:id="rId49"/>
    <p:sldId id="610" r:id="rId50"/>
    <p:sldId id="595" r:id="rId51"/>
    <p:sldId id="601" r:id="rId52"/>
    <p:sldId id="623" r:id="rId53"/>
    <p:sldId id="622" r:id="rId54"/>
    <p:sldId id="612"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0A985E-C1C9-D341-8239-89CB18FA28FC}">
          <p14:sldIdLst>
            <p14:sldId id="423"/>
            <p14:sldId id="611"/>
          </p14:sldIdLst>
        </p14:section>
        <p14:section name="Untitled Section" id="{49F84738-0962-1643-958F-107F83DB787F}">
          <p14:sldIdLst>
            <p14:sldId id="617"/>
            <p14:sldId id="619"/>
            <p14:sldId id="618"/>
            <p14:sldId id="558"/>
            <p14:sldId id="512"/>
            <p14:sldId id="559"/>
            <p14:sldId id="560"/>
            <p14:sldId id="579"/>
            <p14:sldId id="602"/>
            <p14:sldId id="603"/>
            <p14:sldId id="616"/>
            <p14:sldId id="613"/>
            <p14:sldId id="614"/>
            <p14:sldId id="620"/>
            <p14:sldId id="524"/>
            <p14:sldId id="515"/>
            <p14:sldId id="495"/>
            <p14:sldId id="496"/>
            <p14:sldId id="535"/>
            <p14:sldId id="499"/>
            <p14:sldId id="590"/>
            <p14:sldId id="606"/>
            <p14:sldId id="607"/>
            <p14:sldId id="609"/>
            <p14:sldId id="608"/>
            <p14:sldId id="516"/>
            <p14:sldId id="517"/>
            <p14:sldId id="598"/>
            <p14:sldId id="537"/>
            <p14:sldId id="538"/>
            <p14:sldId id="539"/>
            <p14:sldId id="621"/>
            <p14:sldId id="582"/>
            <p14:sldId id="584"/>
            <p14:sldId id="599"/>
            <p14:sldId id="600"/>
            <p14:sldId id="604"/>
            <p14:sldId id="605"/>
            <p14:sldId id="593"/>
            <p14:sldId id="610"/>
            <p14:sldId id="595"/>
            <p14:sldId id="601"/>
            <p14:sldId id="623"/>
            <p14:sldId id="622"/>
            <p14:sldId id="6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107C10"/>
    <a:srgbClr val="010101"/>
    <a:srgbClr val="000000"/>
    <a:srgbClr val="005465"/>
    <a:srgbClr val="002050"/>
    <a:srgbClr val="FFB900"/>
    <a:srgbClr val="FFFFFF"/>
    <a:srgbClr val="0078D7"/>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1"/>
    <p:restoredTop sz="93690" autoAdjust="0"/>
  </p:normalViewPr>
  <p:slideViewPr>
    <p:cSldViewPr snapToGrid="0">
      <p:cViewPr varScale="1">
        <p:scale>
          <a:sx n="116" d="100"/>
          <a:sy n="116" d="100"/>
        </p:scale>
        <p:origin x="344" y="19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handoutMaster" Target="handoutMasters/handout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6/5/18 1:40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6/5/18 1:40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6/5/18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6/5/18 1:40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095380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6/5/18 1:40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3277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5128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444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819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533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95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516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5333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497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6/5/18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60567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6/5/18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595610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26</a:t>
            </a:fld>
            <a:endParaRPr lang="en-US"/>
          </a:p>
        </p:txBody>
      </p:sp>
    </p:spTree>
    <p:extLst>
      <p:ext uri="{BB962C8B-B14F-4D97-AF65-F5344CB8AC3E}">
        <p14:creationId xmlns:p14="http://schemas.microsoft.com/office/powerpoint/2010/main" val="24687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788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961013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295015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03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42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3743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x</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0292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557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4992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058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3587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253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975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159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5772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41</a:t>
            </a:fld>
            <a:endParaRPr lang="en-US"/>
          </a:p>
        </p:txBody>
      </p:sp>
    </p:spTree>
    <p:extLst>
      <p:ext uri="{BB962C8B-B14F-4D97-AF65-F5344CB8AC3E}">
        <p14:creationId xmlns:p14="http://schemas.microsoft.com/office/powerpoint/2010/main" val="3988899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4228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252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525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0387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6/5/18 1:40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834185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7742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687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848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8754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6/5/18 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63985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99038815"/>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27280860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1798637"/>
          </a:xfrm>
        </p:spPr>
        <p:txBody>
          <a:bodyPr/>
          <a:lstStyle>
            <a:lvl1pPr>
              <a:defRPr sz="6597"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691928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9"/>
            <a:ext cx="5486399" cy="917575"/>
          </a:xfrm>
        </p:spPr>
        <p:txBody>
          <a:bodyPr/>
          <a:lstStyle>
            <a:lvl1pPr>
              <a:defRPr sz="6597"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7"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0967696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738468"/>
            <a:ext cx="4892040" cy="1517593"/>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7" y="1"/>
            <a:ext cx="6995159"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066792869"/>
      </p:ext>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1021506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081569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2"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3745734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3270960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3118" y="479425"/>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353535"/>
              </a:solidFill>
            </a:endParaRPr>
          </a:p>
        </p:txBody>
      </p:sp>
    </p:spTree>
    <p:extLst>
      <p:ext uri="{BB962C8B-B14F-4D97-AF65-F5344CB8AC3E}">
        <p14:creationId xmlns:p14="http://schemas.microsoft.com/office/powerpoint/2010/main" val="3255929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0038147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image" Target="../media/image1.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image" Target="../media/image5.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1.emf"/><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image" Target="../media/image1.emf"/><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theme" Target="../theme/theme5.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90" r:id="rId11"/>
    <p:sldLayoutId id="2147484491" r:id="rId12"/>
    <p:sldLayoutId id="2147484492" r:id="rId13"/>
    <p:sldLayoutId id="2147484493" r:id="rId14"/>
    <p:sldLayoutId id="2147484494"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 id="2147484555" r:id="rId14"/>
    <p:sldLayoutId id="2147484556" r:id="rId15"/>
    <p:sldLayoutId id="2147484557" r:id="rId16"/>
    <p:sldLayoutId id="2147484558" r:id="rId17"/>
    <p:sldLayoutId id="2147484559" r:id="rId18"/>
    <p:sldLayoutId id="2147484560" r:id="rId19"/>
    <p:sldLayoutId id="2147484561" r:id="rId20"/>
    <p:sldLayoutId id="21474845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0" r:id="rId13"/>
    <p:sldLayoutId id="2147484701" r:id="rId14"/>
    <p:sldLayoutId id="2147484702" r:id="rId15"/>
    <p:sldLayoutId id="2147484703" r:id="rId16"/>
    <p:sldLayoutId id="2147484704" r:id="rId17"/>
    <p:sldLayoutId id="2147484705" r:id="rId18"/>
    <p:sldLayoutId id="2147484706" r:id="rId19"/>
    <p:sldLayoutId id="2147484707" r:id="rId20"/>
    <p:sldLayoutId id="2147484708" r:id="rId21"/>
    <p:sldLayoutId id="2147484709" r:id="rId22"/>
    <p:sldLayoutId id="2147484710" r:id="rId23"/>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 id="2147484726" r:id="rId14"/>
    <p:sldLayoutId id="2147484727" r:id="rId15"/>
    <p:sldLayoutId id="2147484728" r:id="rId16"/>
    <p:sldLayoutId id="2147484729" r:id="rId17"/>
    <p:sldLayoutId id="2147484730" r:id="rId18"/>
    <p:sldLayoutId id="2147484731" r:id="rId19"/>
    <p:sldLayoutId id="2147484732" r:id="rId20"/>
    <p:sldLayoutId id="2147484733" r:id="rId21"/>
    <p:sldLayoutId id="2147484824" r:id="rId22"/>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emf"/></Relationships>
</file>

<file path=ppt/slides/_rels/slide1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4.xml"/><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67.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7.xml"/><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67.xml"/><Relationship Id="rId5" Type="http://schemas.openxmlformats.org/officeDocument/2006/relationships/image" Target="../media/image40.sv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2.pn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8.xml"/><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slide" Target="slide29.xml"/><Relationship Id="rId21" Type="http://schemas.openxmlformats.org/officeDocument/2006/relationships/image" Target="../media/image64.svg"/><Relationship Id="rId7" Type="http://schemas.openxmlformats.org/officeDocument/2006/relationships/image" Target="../media/image50.svg"/><Relationship Id="rId12" Type="http://schemas.openxmlformats.org/officeDocument/2006/relationships/image" Target="../media/image55.png"/><Relationship Id="rId17" Type="http://schemas.openxmlformats.org/officeDocument/2006/relationships/image" Target="../media/image60.svg"/><Relationship Id="rId25" Type="http://schemas.openxmlformats.org/officeDocument/2006/relationships/image" Target="../media/image68.png"/><Relationship Id="rId2" Type="http://schemas.openxmlformats.org/officeDocument/2006/relationships/notesSlide" Target="../notesSlides/notesSlide30.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67.xml"/><Relationship Id="rId6" Type="http://schemas.openxmlformats.org/officeDocument/2006/relationships/image" Target="../media/image49.png"/><Relationship Id="rId11" Type="http://schemas.openxmlformats.org/officeDocument/2006/relationships/image" Target="../media/image54.svg"/><Relationship Id="rId24" Type="http://schemas.openxmlformats.org/officeDocument/2006/relationships/image" Target="../media/image67.png"/><Relationship Id="rId5" Type="http://schemas.openxmlformats.org/officeDocument/2006/relationships/image" Target="../media/image48.svg"/><Relationship Id="rId15" Type="http://schemas.openxmlformats.org/officeDocument/2006/relationships/image" Target="../media/image58.svg"/><Relationship Id="rId23" Type="http://schemas.openxmlformats.org/officeDocument/2006/relationships/image" Target="../media/image66.svg"/><Relationship Id="rId10" Type="http://schemas.openxmlformats.org/officeDocument/2006/relationships/image" Target="../media/image53.png"/><Relationship Id="rId19" Type="http://schemas.openxmlformats.org/officeDocument/2006/relationships/image" Target="../media/image62.sv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slide" Target="slide29.xml"/><Relationship Id="rId7" Type="http://schemas.openxmlformats.org/officeDocument/2006/relationships/image" Target="../media/image48.svg"/><Relationship Id="rId2" Type="http://schemas.openxmlformats.org/officeDocument/2006/relationships/notesSlide" Target="../notesSlides/notesSlide31.xml"/><Relationship Id="rId1" Type="http://schemas.openxmlformats.org/officeDocument/2006/relationships/slideLayout" Target="../slideLayouts/slideLayout67.xml"/><Relationship Id="rId6" Type="http://schemas.openxmlformats.org/officeDocument/2006/relationships/image" Target="../media/image47.png"/><Relationship Id="rId5" Type="http://schemas.openxmlformats.org/officeDocument/2006/relationships/image" Target="../media/image72.tiff"/><Relationship Id="rId4" Type="http://schemas.openxmlformats.org/officeDocument/2006/relationships/image" Target="../media/image71.tiff"/></Relationships>
</file>

<file path=ppt/slides/_rels/slide3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40.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7.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DevOps and Kubernetes in Azure – From 0 to 100</a:t>
            </a:r>
            <a:br>
              <a:rPr lang="en-CA" dirty="0"/>
            </a:br>
            <a:endParaRPr lang="en-US" dirty="0"/>
          </a:p>
        </p:txBody>
      </p:sp>
      <p:sp>
        <p:nvSpPr>
          <p:cNvPr id="3" name="Text Placeholder 2"/>
          <p:cNvSpPr>
            <a:spLocks noGrp="1"/>
          </p:cNvSpPr>
          <p:nvPr>
            <p:ph type="body" sz="quarter" idx="12"/>
          </p:nvPr>
        </p:nvSpPr>
        <p:spPr>
          <a:xfrm>
            <a:off x="274702" y="4913197"/>
            <a:ext cx="7314100" cy="1633197"/>
          </a:xfrm>
        </p:spPr>
        <p:txBody>
          <a:bodyPr/>
          <a:lstStyle/>
          <a:p>
            <a:r>
              <a:rPr lang="en-US" dirty="0">
                <a:latin typeface="+mj-lt"/>
              </a:rPr>
              <a:t>Diego </a:t>
            </a:r>
            <a:r>
              <a:rPr lang="en-US" dirty="0" err="1">
                <a:latin typeface="+mj-lt"/>
              </a:rPr>
              <a:t>Casati</a:t>
            </a:r>
            <a:r>
              <a:rPr lang="en-US" dirty="0">
                <a:latin typeface="+mj-lt"/>
              </a:rPr>
              <a:t> </a:t>
            </a:r>
          </a:p>
          <a:p>
            <a:r>
              <a:rPr lang="en-US" sz="2000" b="1" dirty="0">
                <a:latin typeface="+mj-lt"/>
              </a:rPr>
              <a:t>Senior Software Engineer</a:t>
            </a:r>
          </a:p>
          <a:p>
            <a:r>
              <a:rPr lang="en-US" sz="2000" dirty="0">
                <a:latin typeface="+mj-lt"/>
              </a:rPr>
              <a:t>Commercial Software Engineering</a:t>
            </a:r>
            <a:endParaRPr lang="en-US" sz="2400" dirty="0">
              <a:latin typeface="+mj-lt"/>
            </a:endParaRPr>
          </a:p>
          <a:p>
            <a:r>
              <a:rPr lang="en-US" sz="2800" b="1" dirty="0">
                <a:latin typeface="+mj-lt"/>
              </a:rPr>
              <a:t>Microsoft Canada</a:t>
            </a:r>
            <a:endParaRPr lang="en-US" sz="3200" b="1" dirty="0">
              <a:latin typeface="+mj-lt"/>
            </a:endParaRPr>
          </a:p>
          <a:p>
            <a:endParaRPr lang="en-US" dirty="0">
              <a:latin typeface="+mj-lt"/>
            </a:endParaRPr>
          </a:p>
        </p:txBody>
      </p:sp>
      <p:sp>
        <p:nvSpPr>
          <p:cNvPr id="5" name="TextBox 4"/>
          <p:cNvSpPr txBox="1"/>
          <p:nvPr/>
        </p:nvSpPr>
        <p:spPr>
          <a:xfrm>
            <a:off x="8194873" y="304800"/>
            <a:ext cx="3925755" cy="960263"/>
          </a:xfrm>
          <a:prstGeom prst="rect">
            <a:avLst/>
          </a:prstGeom>
          <a:noFill/>
        </p:spPr>
        <p:txBody>
          <a:bodyPr wrap="non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latin typeface="+mj-lt"/>
              </a:rPr>
              <a:t>@</a:t>
            </a:r>
            <a:r>
              <a:rPr lang="en-US" sz="2400" dirty="0" err="1">
                <a:gradFill>
                  <a:gsLst>
                    <a:gs pos="2917">
                      <a:schemeClr val="tx1"/>
                    </a:gs>
                    <a:gs pos="30000">
                      <a:schemeClr val="tx1"/>
                    </a:gs>
                  </a:gsLst>
                  <a:lin ang="5400000" scaled="0"/>
                </a:gradFill>
                <a:latin typeface="+mj-lt"/>
              </a:rPr>
              <a:t>diegocasati</a:t>
            </a:r>
            <a:br>
              <a:rPr lang="en-US" sz="2400" dirty="0">
                <a:gradFill>
                  <a:gsLst>
                    <a:gs pos="2917">
                      <a:schemeClr val="tx1"/>
                    </a:gs>
                    <a:gs pos="30000">
                      <a:schemeClr val="tx1"/>
                    </a:gs>
                  </a:gsLst>
                  <a:lin ang="5400000" scaled="0"/>
                </a:gradFill>
                <a:latin typeface="+mj-lt"/>
              </a:rPr>
            </a:br>
            <a:r>
              <a:rPr lang="en-US" sz="2400" dirty="0" err="1">
                <a:gradFill>
                  <a:gsLst>
                    <a:gs pos="2917">
                      <a:schemeClr val="tx1"/>
                    </a:gs>
                    <a:gs pos="30000">
                      <a:schemeClr val="tx1"/>
                    </a:gs>
                  </a:gsLst>
                  <a:lin ang="5400000" scaled="0"/>
                </a:gradFill>
                <a:latin typeface="+mj-lt"/>
              </a:rPr>
              <a:t>diego.casati@microsoft.com</a:t>
            </a: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42409" y="80686"/>
            <a:ext cx="10724938" cy="1351952"/>
          </a:xfrm>
        </p:spPr>
        <p:txBody>
          <a:bodyPr/>
          <a:lstStyle/>
          <a:p>
            <a:r>
              <a:rPr lang="en-US" sz="4896" dirty="0">
                <a:solidFill>
                  <a:schemeClr val="accent6">
                    <a:lumMod val="50000"/>
                  </a:schemeClr>
                </a:solidFill>
                <a:latin typeface="Segoe UI Semibold" panose="020B0702040204020203" pitchFamily="34" charset="0"/>
              </a:rPr>
              <a:t>From</a:t>
            </a:r>
            <a:r>
              <a:rPr lang="en-US" sz="4896" dirty="0">
                <a:solidFill>
                  <a:schemeClr val="accent1"/>
                </a:solidFill>
                <a:latin typeface="Segoe UI Semibold" panose="020B0702040204020203" pitchFamily="34" charset="0"/>
              </a:rPr>
              <a:t> traditional app </a:t>
            </a:r>
            <a:r>
              <a:rPr lang="en-US" sz="4896" dirty="0">
                <a:solidFill>
                  <a:schemeClr val="accent6">
                    <a:lumMod val="50000"/>
                  </a:schemeClr>
                </a:solidFill>
                <a:latin typeface="Segoe UI Semibold" panose="020B0702040204020203" pitchFamily="34" charset="0"/>
              </a:rPr>
              <a:t>to</a:t>
            </a:r>
            <a:r>
              <a:rPr lang="en-US" sz="4896"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84413" y="1371518"/>
            <a:ext cx="8964518" cy="4170630"/>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 sz="1599"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1405" tIns="45686" rIns="91405" bIns="45686" anchor="t" anchorCtr="0">
                  <a:noAutofit/>
                </a:bodyPr>
                <a:lstStyle/>
                <a:p>
                  <a:pPr defTabSz="932563">
                    <a:buClr>
                      <a:srgbClr val="353535"/>
                    </a:buClr>
                    <a:defRPr/>
                  </a:pPr>
                  <a:endParaRPr sz="1767"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91405" tIns="91405" rIns="91405" bIns="91405" anchor="ctr" anchorCtr="0">
                  <a:noAutofit/>
                </a:bodyPr>
                <a:lstStyle/>
                <a:p>
                  <a:pPr algn="ctr" defTabSz="932563">
                    <a:buClr>
                      <a:srgbClr val="FFFFFF"/>
                    </a:buClr>
                    <a:buSzPct val="25000"/>
                    <a:defRPr/>
                  </a:pPr>
                  <a:r>
                    <a:rPr lang="en" sz="1632"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 sz="1599" b="1" dirty="0">
                    <a:latin typeface="Segoe UI" panose="020B0502040204020203" pitchFamily="34" charset="0"/>
                    <a:ea typeface="Quattrocento Sans"/>
                    <a:cs typeface="Segoe UI" panose="020B0502040204020203" pitchFamily="34" charset="0"/>
                    <a:sym typeface="Quattrocento Sans"/>
                  </a:rPr>
                  <a:t>Modern </a:t>
                </a:r>
                <a:br>
                  <a:rPr lang="en" sz="1599" b="1" dirty="0">
                    <a:latin typeface="Segoe UI" panose="020B0502040204020203" pitchFamily="34" charset="0"/>
                    <a:ea typeface="Quattrocento Sans"/>
                    <a:cs typeface="Segoe UI" panose="020B0502040204020203" pitchFamily="34" charset="0"/>
                    <a:sym typeface="Quattrocento Sans"/>
                  </a:rPr>
                </a:br>
                <a:r>
                  <a:rPr lang="en" sz="1599" b="1" dirty="0" err="1">
                    <a:latin typeface="Segoe UI" panose="020B0502040204020203" pitchFamily="34" charset="0"/>
                    <a:ea typeface="Quattrocento Sans"/>
                    <a:cs typeface="Segoe UI" panose="020B0502040204020203" pitchFamily="34" charset="0"/>
                    <a:sym typeface="Quattrocento Sans"/>
                  </a:rPr>
                  <a:t>Microservices</a:t>
                </a:r>
                <a:endParaRPr lang="en" sz="1599" b="1" dirty="0">
                  <a:latin typeface="Segoe UI" panose="020B0502040204020203" pitchFamily="34" charset="0"/>
                  <a:ea typeface="Quattrocento Sans"/>
                  <a:cs typeface="Segoe UI" panose="020B0502040204020203" pitchFamily="34" charset="0"/>
                  <a:sym typeface="Quattrocento Sans"/>
                </a:endParaRPr>
              </a:p>
              <a:p>
                <a:pPr algn="ctr" defTabSz="932563">
                  <a:buClr>
                    <a:srgbClr val="BAD80A"/>
                  </a:buClr>
                  <a:buSzPct val="25000"/>
                  <a:defRPr/>
                </a:pPr>
                <a:endParaRPr lang="en" sz="1599" b="1" dirty="0">
                  <a:latin typeface="Segoe UI" panose="020B0502040204020203" pitchFamily="34" charset="0"/>
                  <a:ea typeface="Quattrocento Sans"/>
                  <a:cs typeface="Segoe UI" panose="020B0502040204020203" pitchFamily="34" charset="0"/>
                  <a:sym typeface="Quattrocento Sans"/>
                </a:endParaRPr>
              </a:p>
              <a:p>
                <a:pPr algn="ctr" defTabSz="932563">
                  <a:buClr>
                    <a:srgbClr val="BAD80A"/>
                  </a:buClr>
                  <a:buSzPct val="25000"/>
                  <a:defRPr/>
                </a:pPr>
                <a:r>
                  <a:rPr lang="en" sz="1599" dirty="0">
                    <a:latin typeface="Segoe UI" panose="020B0502040204020203" pitchFamily="34" charset="0"/>
                    <a:ea typeface="Quattrocento Sans"/>
                    <a:cs typeface="Segoe UI" panose="020B0502040204020203" pitchFamily="34" charset="0"/>
                    <a:sym typeface="Quattrocento Sans"/>
                  </a:rPr>
                  <a:t>Add new services </a:t>
                </a:r>
                <a:r>
                  <a:rPr lang="en" sz="1599" spc="-40" dirty="0">
                    <a:latin typeface="Segoe UI" panose="020B0502040204020203" pitchFamily="34" charset="0"/>
                    <a:ea typeface="Quattrocento Sans"/>
                    <a:cs typeface="Segoe UI" panose="020B0502040204020203" pitchFamily="34" charset="0"/>
                    <a:sym typeface="Quattrocento Sans"/>
                  </a:rPr>
                  <a:t>or start peeling off</a:t>
                </a:r>
                <a:r>
                  <a:rPr lang="en" sz="1599" dirty="0">
                    <a:latin typeface="Segoe UI" panose="020B0502040204020203" pitchFamily="34" charset="0"/>
                    <a:ea typeface="Quattrocento Sans"/>
                    <a:cs typeface="Segoe UI" panose="020B0502040204020203" pitchFamily="34" charset="0"/>
                    <a:sym typeface="Quattrocento Sans"/>
                  </a:rPr>
                  <a:t> </a:t>
                </a:r>
                <a:r>
                  <a:rPr lang="en" sz="1599" spc="70" dirty="0">
                    <a:latin typeface="Segoe UI" panose="020B0502040204020203" pitchFamily="34" charset="0"/>
                    <a:ea typeface="Quattrocento Sans"/>
                    <a:cs typeface="Segoe UI" panose="020B0502040204020203" pitchFamily="34" charset="0"/>
                    <a:sym typeface="Quattrocento Sans"/>
                  </a:rPr>
                  <a:t>services from </a:t>
                </a:r>
                <a:r>
                  <a:rPr lang="en" sz="1599" dirty="0">
                    <a:latin typeface="Segoe UI" panose="020B0502040204020203" pitchFamily="34" charset="0"/>
                    <a:ea typeface="Quattrocento Sans"/>
                    <a:cs typeface="Segoe UI" panose="020B0502040204020203" pitchFamily="34" charset="0"/>
                    <a:sym typeface="Quattrocento Sans"/>
                  </a:rPr>
                  <a:t>monolith</a:t>
                </a:r>
                <a:r>
                  <a:rPr lang="en-US" sz="1599" dirty="0" err="1">
                    <a:latin typeface="Segoe UI" panose="020B0502040204020203" pitchFamily="34" charset="0"/>
                    <a:ea typeface="Quattrocento Sans"/>
                    <a:cs typeface="Segoe UI" panose="020B0502040204020203" pitchFamily="34" charset="0"/>
                    <a:sym typeface="Quattrocento Sans"/>
                  </a:rPr>
                  <a:t>ic</a:t>
                </a:r>
                <a:r>
                  <a:rPr lang="en" sz="1599"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 sz="1599" b="1" dirty="0">
                    <a:latin typeface="Segoe UI" panose="020B0502040204020203" pitchFamily="34" charset="0"/>
                    <a:ea typeface="Quattrocento Sans"/>
                    <a:cs typeface="Segoe UI" panose="020B0502040204020203" pitchFamily="34" charset="0"/>
                    <a:sym typeface="Quattrocento Sans"/>
                  </a:rPr>
                  <a:t>Modern Infrastructure</a:t>
                </a:r>
              </a:p>
              <a:p>
                <a:pPr algn="ctr" defTabSz="932563">
                  <a:buClr>
                    <a:srgbClr val="BAD80A"/>
                  </a:buClr>
                  <a:buSzPct val="25000"/>
                  <a:defRPr/>
                </a:pPr>
                <a:br>
                  <a:rPr lang="en" sz="1599" dirty="0">
                    <a:latin typeface="Segoe UI" panose="020B0502040204020203" pitchFamily="34" charset="0"/>
                    <a:ea typeface="Quattrocento Sans"/>
                    <a:cs typeface="Segoe UI" panose="020B0502040204020203" pitchFamily="34" charset="0"/>
                    <a:sym typeface="Quattrocento Sans"/>
                  </a:rPr>
                </a:br>
                <a:r>
                  <a:rPr lang="en-US" sz="1599" spc="60" dirty="0" err="1">
                    <a:latin typeface="Segoe UI" panose="020B0502040204020203" pitchFamily="34" charset="0"/>
                    <a:ea typeface="Quattrocento Sans"/>
                    <a:cs typeface="Segoe UI" panose="020B0502040204020203" pitchFamily="34" charset="0"/>
                    <a:sym typeface="Quattrocento Sans"/>
                  </a:rPr>
                  <a:t>rehost</a:t>
                </a:r>
                <a:r>
                  <a:rPr lang="en-US" sz="1599" spc="60" dirty="0">
                    <a:latin typeface="Segoe UI" panose="020B0502040204020203" pitchFamily="34" charset="0"/>
                    <a:ea typeface="Quattrocento Sans"/>
                    <a:cs typeface="Segoe UI" panose="020B0502040204020203" pitchFamily="34" charset="0"/>
                    <a:sym typeface="Quattrocento Sans"/>
                  </a:rPr>
                  <a:t> </a:t>
                </a:r>
                <a:r>
                  <a:rPr lang="en-US" sz="1599" dirty="0">
                    <a:latin typeface="Segoe UI" panose="020B0502040204020203" pitchFamily="34" charset="0"/>
                    <a:ea typeface="Quattrocento Sans"/>
                    <a:cs typeface="Segoe UI" panose="020B0502040204020203" pitchFamily="34" charset="0"/>
                    <a:sym typeface="Quattrocento Sans"/>
                  </a:rPr>
                  <a:t>as VMs</a:t>
                </a:r>
                <a:br>
                  <a:rPr lang="en-US" sz="1599" dirty="0">
                    <a:latin typeface="Segoe UI" panose="020B0502040204020203" pitchFamily="34" charset="0"/>
                    <a:ea typeface="Quattrocento Sans"/>
                    <a:cs typeface="Segoe UI" panose="020B0502040204020203" pitchFamily="34" charset="0"/>
                    <a:sym typeface="Quattrocento Sans"/>
                  </a:rPr>
                </a:br>
                <a:r>
                  <a:rPr lang="en-US" sz="1599"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99" spc="-30"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91405" tIns="45686" rIns="91405" bIns="45686" anchor="t" anchorCtr="0">
                  <a:noAutofit/>
                </a:bodyPr>
                <a:lstStyle/>
                <a:p>
                  <a:pPr defTabSz="932563">
                    <a:buClr>
                      <a:srgbClr val="353535"/>
                    </a:buClr>
                    <a:defRPr/>
                  </a:pPr>
                  <a:endParaRPr sz="1767"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4264" tIns="17131" rIns="34264" bIns="17131" anchor="t" anchorCtr="0">
                  <a:noAutofit/>
                </a:bodyPr>
                <a:lstStyle/>
                <a:p>
                  <a:pPr defTabSz="932563">
                    <a:buClr>
                      <a:srgbClr val="000000"/>
                    </a:buClr>
                    <a:defRPr/>
                  </a:pPr>
                  <a:endParaRPr sz="1360"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91405" tIns="45686" rIns="91405" bIns="45686" anchor="ctr" anchorCtr="0">
              <a:noAutofit/>
            </a:bodyPr>
            <a:lstStyle/>
            <a:p>
              <a:pPr algn="ctr" defTabSz="932563">
                <a:buClr>
                  <a:srgbClr val="353535"/>
                </a:buClr>
                <a:defRPr/>
              </a:pPr>
              <a:endParaRPr sz="1767"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91405" tIns="45686" rIns="91405" bIns="45686" anchor="ctr" anchorCtr="0">
              <a:noAutofit/>
            </a:bodyPr>
            <a:lstStyle/>
            <a:p>
              <a:pPr algn="ctr" defTabSz="932563">
                <a:buClr>
                  <a:srgbClr val="353535"/>
                </a:buClr>
                <a:defRPr/>
              </a:pPr>
              <a:endParaRPr sz="1767"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US" sz="1599"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32563">
                  <a:buClr>
                    <a:srgbClr val="BAD80A"/>
                  </a:buClr>
                  <a:buSzPct val="25000"/>
                  <a:defRPr/>
                </a:pPr>
                <a:endParaRPr lang="en-US" sz="1599" b="1" dirty="0">
                  <a:latin typeface="Segoe UI" panose="020B0502040204020203" pitchFamily="34" charset="0"/>
                  <a:ea typeface="Quattrocento Sans"/>
                  <a:cs typeface="Segoe UI" panose="020B0502040204020203" pitchFamily="34" charset="0"/>
                  <a:sym typeface="Quattrocento Sans"/>
                </a:endParaRPr>
              </a:p>
              <a:p>
                <a:pPr algn="ctr" defTabSz="932563">
                  <a:buClr>
                    <a:srgbClr val="BAD80A"/>
                  </a:buClr>
                  <a:buSzPct val="25000"/>
                  <a:defRPr/>
                </a:pPr>
                <a:r>
                  <a:rPr lang="en-US" sz="1599" spc="30" dirty="0">
                    <a:latin typeface="Segoe UI" panose="020B0502040204020203" pitchFamily="34" charset="0"/>
                    <a:ea typeface="Quattrocento Sans"/>
                    <a:cs typeface="Segoe UI" panose="020B0502040204020203" pitchFamily="34" charset="0"/>
                    <a:sym typeface="Quattrocento Sans"/>
                  </a:rPr>
                  <a:t>Re-architect</a:t>
                </a:r>
                <a:r>
                  <a:rPr lang="en-US" sz="1599" dirty="0">
                    <a:latin typeface="Segoe UI" panose="020B0502040204020203" pitchFamily="34" charset="0"/>
                    <a:ea typeface="Quattrocento Sans"/>
                    <a:cs typeface="Segoe UI" panose="020B0502040204020203" pitchFamily="34" charset="0"/>
                    <a:sym typeface="Quattrocento Sans"/>
                  </a:rPr>
                  <a:t> apps for scale </a:t>
                </a:r>
                <a:r>
                  <a:rPr lang="en-US" sz="1599" spc="-60" dirty="0">
                    <a:latin typeface="Segoe UI" panose="020B0502040204020203" pitchFamily="34" charset="0"/>
                    <a:ea typeface="Quattrocento Sans"/>
                    <a:cs typeface="Segoe UI" panose="020B0502040204020203" pitchFamily="34" charset="0"/>
                    <a:sym typeface="Quattrocento Sans"/>
                  </a:rPr>
                  <a:t>with containers.</a:t>
                </a:r>
                <a:endParaRPr lang="en" sz="1599" spc="-60"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a:buClr>
                        <a:srgbClr val="000000"/>
                      </a:buClr>
                      <a:defRPr/>
                    </a:pPr>
                    <a:endParaRPr sz="1360"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91405" tIns="45686" rIns="91405" bIns="45686" anchor="ctr" anchorCtr="0">
                  <a:noAutofit/>
                </a:bodyPr>
                <a:lstStyle/>
                <a:p>
                  <a:pPr algn="ctr">
                    <a:buClr>
                      <a:srgbClr val="353535"/>
                    </a:buClr>
                    <a:defRPr/>
                  </a:pPr>
                  <a:endParaRPr sz="1767"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91405" tIns="45686" rIns="91405" bIns="45686" anchor="t" anchorCtr="0">
                  <a:noAutofit/>
                </a:bodyPr>
                <a:lstStyle/>
                <a:p>
                  <a:pPr>
                    <a:buClr>
                      <a:srgbClr val="353535"/>
                    </a:buClr>
                    <a:defRPr/>
                  </a:pPr>
                  <a:endParaRPr sz="1767"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91405" tIns="45686" rIns="91405" bIns="45686" anchor="ctr" anchorCtr="0">
              <a:noAutofit/>
            </a:bodyPr>
            <a:lstStyle/>
            <a:p>
              <a:pPr algn="ctr" defTabSz="932563">
                <a:buClr>
                  <a:srgbClr val="353535"/>
                </a:buClr>
                <a:defRPr/>
              </a:pPr>
              <a:endParaRPr sz="1767"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84413" y="5200918"/>
            <a:ext cx="9066976" cy="1971174"/>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spcBef>
                    <a:spcPct val="0"/>
                  </a:spcBef>
                  <a:spcAft>
                    <a:spcPct val="0"/>
                  </a:spcAft>
                  <a:defRPr/>
                </a:pPr>
                <a:endParaRPr lang="en-US" sz="163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65756" y="5766866"/>
              <a:ext cx="1975442" cy="1154921"/>
            </a:xfrm>
            <a:prstGeom prst="rect">
              <a:avLst/>
            </a:prstGeom>
            <a:noFill/>
          </p:spPr>
          <p:txBody>
            <a:bodyPr wrap="none" lIns="186441" tIns="149152" rIns="186441" bIns="149152" rtlCol="0" anchor="t">
              <a:spAutoFit/>
            </a:bodyPr>
            <a:lstStyle/>
            <a:p>
              <a:pPr algn="ctr" defTabSz="932059">
                <a:spcAft>
                  <a:spcPts val="612"/>
                </a:spcAft>
                <a:defRPr/>
              </a:pPr>
              <a:r>
                <a:rPr lang="en-US" sz="1873" kern="0" dirty="0">
                  <a:latin typeface="Segoe UI Semilight"/>
                </a:rPr>
                <a:t>Containers</a:t>
              </a:r>
            </a:p>
            <a:p>
              <a:pPr algn="ctr" defTabSz="932059">
                <a:spcAft>
                  <a:spcPts val="612"/>
                </a:spcAft>
                <a:defRPr/>
              </a:pPr>
              <a:r>
                <a:rPr lang="en-US" sz="1144"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6441" tIns="149152" rIns="186441" bIns="149152" rtlCol="0" anchor="t">
              <a:spAutoFit/>
            </a:bodyPr>
            <a:lstStyle/>
            <a:p>
              <a:pPr algn="ctr" defTabSz="932059">
                <a:spcAft>
                  <a:spcPts val="612"/>
                </a:spcAft>
                <a:defRPr/>
              </a:pPr>
              <a:r>
                <a:rPr lang="en-US" sz="1873" kern="0" dirty="0">
                  <a:latin typeface="Segoe UI Semilight"/>
                </a:rPr>
                <a:t>On-Premises</a:t>
              </a:r>
            </a:p>
            <a:p>
              <a:pPr algn="ctr" defTabSz="932059">
                <a:spcAft>
                  <a:spcPts val="612"/>
                </a:spcAft>
                <a:defRPr/>
              </a:pPr>
              <a:r>
                <a:rPr lang="en-US" sz="1144"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48456" y="5766866"/>
              <a:ext cx="2095448" cy="1154921"/>
            </a:xfrm>
            <a:prstGeom prst="rect">
              <a:avLst/>
            </a:prstGeom>
            <a:noFill/>
          </p:spPr>
          <p:txBody>
            <a:bodyPr wrap="none" lIns="186441" tIns="149152" rIns="186441" bIns="149152" rtlCol="0" anchor="t">
              <a:spAutoFit/>
            </a:bodyPr>
            <a:lstStyle/>
            <a:p>
              <a:pPr algn="ctr" defTabSz="932059">
                <a:spcAft>
                  <a:spcPts val="612"/>
                </a:spcAft>
                <a:defRPr/>
              </a:pPr>
              <a:r>
                <a:rPr lang="en-US" sz="1873" kern="0" dirty="0">
                  <a:latin typeface="Segoe UI Semilight"/>
                </a:rPr>
                <a:t>PaaS</a:t>
              </a:r>
            </a:p>
            <a:p>
              <a:pPr algn="ctr" defTabSz="932059">
                <a:spcAft>
                  <a:spcPts val="612"/>
                </a:spcAft>
                <a:defRPr/>
              </a:pPr>
              <a:r>
                <a:rPr lang="en-US" sz="1144"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703777" y="5766865"/>
              <a:ext cx="1785962" cy="805621"/>
            </a:xfrm>
            <a:prstGeom prst="rect">
              <a:avLst/>
            </a:prstGeom>
            <a:noFill/>
          </p:spPr>
          <p:txBody>
            <a:bodyPr wrap="none" lIns="186441" tIns="149152" rIns="186441" bIns="149152" rtlCol="0" anchor="t">
              <a:spAutoFit/>
            </a:bodyPr>
            <a:lstStyle/>
            <a:p>
              <a:pPr algn="ctr" defTabSz="932059">
                <a:spcAft>
                  <a:spcPts val="612"/>
                </a:spcAft>
                <a:defRPr/>
              </a:pPr>
              <a:r>
                <a:rPr lang="en-US" sz="1873" kern="0" dirty="0" err="1">
                  <a:latin typeface="Segoe UI Semilight"/>
                </a:rPr>
                <a:t>Serverless</a:t>
              </a:r>
              <a:endParaRPr lang="en-US" sz="1873"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6441" tIns="149152" rIns="186441" bIns="149152" rtlCol="0" anchor="t">
              <a:spAutoFit/>
            </a:bodyPr>
            <a:lstStyle/>
            <a:p>
              <a:pPr algn="ctr" defTabSz="932059">
                <a:spcAft>
                  <a:spcPts val="612"/>
                </a:spcAft>
                <a:defRPr/>
              </a:pPr>
              <a:r>
                <a:rPr lang="en-US" sz="1873" kern="0" dirty="0">
                  <a:latin typeface="Segoe UI Semilight"/>
                </a:rPr>
                <a:t>IaaS</a:t>
              </a:r>
            </a:p>
            <a:p>
              <a:pPr algn="ctr" defTabSz="932059">
                <a:defRPr/>
              </a:pPr>
              <a:r>
                <a:rPr lang="en-US" sz="1144" i="1" kern="0" dirty="0">
                  <a:latin typeface="Segoe UI Semilight"/>
                </a:rPr>
                <a:t>Infrastructure Platform</a:t>
              </a:r>
            </a:p>
            <a:p>
              <a:pPr algn="ctr" defTabSz="951156">
                <a:spcAft>
                  <a:spcPts val="624"/>
                </a:spcAft>
                <a:defRPr/>
              </a:pPr>
              <a:r>
                <a:rPr lang="en-US" sz="1144"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731329" y="5535387"/>
            <a:ext cx="164034" cy="51490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693771" y="1965082"/>
            <a:ext cx="0" cy="199410"/>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73558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1250">
                      <a:schemeClr val="tx2"/>
                    </a:gs>
                    <a:gs pos="100000">
                      <a:schemeClr val="tx2"/>
                    </a:gs>
                  </a:gsLst>
                  <a:lin ang="0" scaled="0"/>
                </a:gradFill>
              </a:rPr>
              <a:t>DevOps: the three stage conversation</a:t>
            </a:r>
          </a:p>
        </p:txBody>
      </p:sp>
      <p:grpSp>
        <p:nvGrpSpPr>
          <p:cNvPr id="8" name="Group 7"/>
          <p:cNvGrpSpPr/>
          <p:nvPr/>
        </p:nvGrpSpPr>
        <p:grpSpPr>
          <a:xfrm>
            <a:off x="4360515" y="5621763"/>
            <a:ext cx="3649965" cy="887253"/>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5398" b="1" kern="0">
                  <a:ln w="0"/>
                  <a:gradFill>
                    <a:gsLst>
                      <a:gs pos="1250">
                        <a:srgbClr val="FFFFFF"/>
                      </a:gs>
                      <a:gs pos="100000">
                        <a:srgbClr val="FFFFFF"/>
                      </a:gs>
                    </a:gsLst>
                    <a:lin ang="0" scaled="0"/>
                  </a:gradFill>
                  <a:latin typeface="Segoe UI"/>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defTabSz="932114" fontAlgn="base">
                <a:spcBef>
                  <a:spcPct val="0"/>
                </a:spcBef>
                <a:spcAft>
                  <a:spcPct val="0"/>
                </a:spcAft>
                <a:defRPr/>
              </a:pPr>
              <a:r>
                <a:rPr lang="en-US" sz="3998" kern="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207928" y="5621764"/>
            <a:ext cx="3649964" cy="887253"/>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5398" b="1" kern="0">
                  <a:ln w="0"/>
                  <a:gradFill>
                    <a:gsLst>
                      <a:gs pos="1250">
                        <a:srgbClr val="FFFFFF"/>
                      </a:gs>
                      <a:gs pos="100000">
                        <a:srgbClr val="FFFFFF"/>
                      </a:gs>
                    </a:gsLst>
                    <a:lin ang="0" scaled="0"/>
                  </a:gradFill>
                  <a:latin typeface="Segoe UI"/>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defTabSz="932114" fontAlgn="base">
                <a:spcBef>
                  <a:spcPct val="0"/>
                </a:spcBef>
                <a:spcAft>
                  <a:spcPct val="0"/>
                </a:spcAft>
                <a:defRPr/>
              </a:pPr>
              <a:r>
                <a:rPr lang="en-US" sz="3998" kern="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13101" y="5627078"/>
            <a:ext cx="3649965" cy="887253"/>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5398" b="1" kern="0">
                  <a:ln w="0"/>
                  <a:gradFill>
                    <a:gsLst>
                      <a:gs pos="1250">
                        <a:srgbClr val="FFFFFF"/>
                      </a:gs>
                      <a:gs pos="100000">
                        <a:srgbClr val="FFFFFF"/>
                      </a:gs>
                    </a:gsLst>
                    <a:lin ang="0" scaled="0"/>
                  </a:gradFill>
                  <a:latin typeface="Segoe UI"/>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46623" rIns="0" bIns="46623" numCol="1" rtlCol="0" anchor="ctr" anchorCtr="0" compatLnSpc="1">
              <a:prstTxWarp prst="textNoShape">
                <a:avLst/>
              </a:prstTxWarp>
            </a:bodyPr>
            <a:lstStyle/>
            <a:p>
              <a:pPr defTabSz="932114" fontAlgn="base">
                <a:spcBef>
                  <a:spcPct val="0"/>
                </a:spcBef>
                <a:spcAft>
                  <a:spcPct val="0"/>
                </a:spcAft>
                <a:defRPr/>
              </a:pPr>
              <a:r>
                <a:rPr lang="en-US" sz="3998" kern="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445" y="2101553"/>
            <a:ext cx="1724728" cy="3087011"/>
          </a:xfrm>
          <a:prstGeom prst="rect">
            <a:avLst/>
          </a:prstGeom>
        </p:spPr>
      </p:pic>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50704" y="2480625"/>
            <a:ext cx="1329956" cy="2610829"/>
          </a:xfrm>
          <a:prstGeom prst="rect">
            <a:avLst/>
          </a:prstGeom>
        </p:spPr>
      </p:pic>
      <p:grpSp>
        <p:nvGrpSpPr>
          <p:cNvPr id="5" name="Group 4"/>
          <p:cNvGrpSpPr/>
          <p:nvPr/>
        </p:nvGrpSpPr>
        <p:grpSpPr>
          <a:xfrm>
            <a:off x="4569046" y="2100241"/>
            <a:ext cx="3298384" cy="3299520"/>
            <a:chOff x="3763989" y="1325427"/>
            <a:chExt cx="4610100" cy="4611688"/>
          </a:xfrm>
        </p:grpSpPr>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p14="http://schemas.microsoft.com/office/powerpoint/2010/main" xmlns="">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404040"/>
                </a:solidFill>
                <a:latin typeface="Segoe UI"/>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p14="http://schemas.microsoft.com/office/powerpoint/2010/main" xmlns="">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404040"/>
                </a:solidFill>
                <a:latin typeface="Segoe UI"/>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404040"/>
                </a:solidFill>
                <a:latin typeface="Segoe UI"/>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404040"/>
                </a:solidFill>
                <a:latin typeface="Segoe UI"/>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404040"/>
                </a:solidFill>
                <a:latin typeface="Segoe UI"/>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404040"/>
                </a:solidFill>
                <a:latin typeface="Segoe UI"/>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p14="http://schemas.microsoft.com/office/powerpoint/2010/main" xmlns="">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404040"/>
                </a:solidFill>
                <a:latin typeface="Segoe UI"/>
              </a:endParaRPr>
            </a:p>
          </p:txBody>
        </p:sp>
      </p:grpSp>
      <p:grpSp>
        <p:nvGrpSpPr>
          <p:cNvPr id="4" name="Group 4"/>
          <p:cNvGrpSpPr>
            <a:grpSpLocks noChangeAspect="1"/>
          </p:cNvGrpSpPr>
          <p:nvPr/>
        </p:nvGrpSpPr>
        <p:grpSpPr bwMode="auto">
          <a:xfrm>
            <a:off x="7697578" y="1162381"/>
            <a:ext cx="4666588" cy="4666588"/>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grpSp>
      <p:sp>
        <p:nvSpPr>
          <p:cNvPr id="25" name="TextBox 24"/>
          <p:cNvSpPr txBox="1"/>
          <p:nvPr/>
        </p:nvSpPr>
        <p:spPr>
          <a:xfrm>
            <a:off x="1168128" y="3288483"/>
            <a:ext cx="727327" cy="521303"/>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599" b="1" kern="0">
                <a:gradFill>
                  <a:gsLst>
                    <a:gs pos="2917">
                      <a:srgbClr val="1A1A1A">
                        <a:lumMod val="50000"/>
                      </a:srgbClr>
                    </a:gs>
                    <a:gs pos="30000">
                      <a:srgbClr val="1A1A1A">
                        <a:lumMod val="50000"/>
                      </a:srgbClr>
                    </a:gs>
                  </a:gsLst>
                  <a:lin ang="5400000" scaled="0"/>
                </a:gradFill>
                <a:latin typeface="Segoe UI"/>
              </a:rPr>
              <a:t>DEV</a:t>
            </a:r>
          </a:p>
        </p:txBody>
      </p:sp>
      <p:pic>
        <p:nvPicPr>
          <p:cNvPr id="56" name="Picture 55"/>
          <p:cNvPicPr>
            <a:picLocks/>
          </p:cNvPicPr>
          <p:nvPr/>
        </p:nvPicPr>
        <p:blipFill>
          <a:blip r:embed="rId9"/>
          <a:stretch>
            <a:fillRect/>
          </a:stretch>
        </p:blipFill>
        <p:spPr>
          <a:xfrm>
            <a:off x="2633463" y="2943078"/>
            <a:ext cx="123617" cy="137141"/>
          </a:xfrm>
          <a:prstGeom prst="rect">
            <a:avLst/>
          </a:prstGeom>
        </p:spPr>
      </p:pic>
      <p:pic>
        <p:nvPicPr>
          <p:cNvPr id="57" name="Picture 56"/>
          <p:cNvPicPr>
            <a:picLocks/>
          </p:cNvPicPr>
          <p:nvPr/>
        </p:nvPicPr>
        <p:blipFill>
          <a:blip r:embed="rId9"/>
          <a:stretch>
            <a:fillRect/>
          </a:stretch>
        </p:blipFill>
        <p:spPr>
          <a:xfrm flipH="1">
            <a:off x="2907967" y="2943078"/>
            <a:ext cx="123617" cy="137141"/>
          </a:xfrm>
          <a:prstGeom prst="rect">
            <a:avLst/>
          </a:prstGeom>
        </p:spPr>
      </p:pic>
      <p:sp>
        <p:nvSpPr>
          <p:cNvPr id="58" name="TextBox 57"/>
          <p:cNvSpPr txBox="1"/>
          <p:nvPr/>
        </p:nvSpPr>
        <p:spPr>
          <a:xfrm>
            <a:off x="2450703" y="3288483"/>
            <a:ext cx="720787" cy="521303"/>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599" b="1" kern="0">
                <a:gradFill>
                  <a:gsLst>
                    <a:gs pos="2917">
                      <a:srgbClr val="FFFFFF"/>
                    </a:gs>
                    <a:gs pos="30000">
                      <a:srgbClr val="FFFFFF"/>
                    </a:gs>
                  </a:gsLst>
                  <a:lin ang="5400000" scaled="0"/>
                </a:gradFill>
                <a:latin typeface="Segoe UI"/>
              </a:rPr>
              <a:t>OPS</a:t>
            </a:r>
          </a:p>
        </p:txBody>
      </p:sp>
    </p:spTree>
    <p:extLst>
      <p:ext uri="{BB962C8B-B14F-4D97-AF65-F5344CB8AC3E}">
        <p14:creationId xmlns:p14="http://schemas.microsoft.com/office/powerpoint/2010/main" val="687404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77ED73-A577-7545-B42F-9A39F6DA20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54088" y="0"/>
            <a:ext cx="4728299" cy="6994525"/>
          </a:xfrm>
          <a:prstGeom prst="rect">
            <a:avLst/>
          </a:prstGeom>
        </p:spPr>
      </p:pic>
    </p:spTree>
    <p:extLst>
      <p:ext uri="{BB962C8B-B14F-4D97-AF65-F5344CB8AC3E}">
        <p14:creationId xmlns:p14="http://schemas.microsoft.com/office/powerpoint/2010/main" val="1640965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Let’s go Cloud Native !</a:t>
            </a:r>
          </a:p>
        </p:txBody>
      </p:sp>
    </p:spTree>
    <p:extLst>
      <p:ext uri="{BB962C8B-B14F-4D97-AF65-F5344CB8AC3E}">
        <p14:creationId xmlns:p14="http://schemas.microsoft.com/office/powerpoint/2010/main" val="91865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FC3A-17F4-ED43-84A6-A94AADFB8C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957466-89F6-D94D-B610-100461F2216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0AEC3D15-2118-034C-8D03-45F6302697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96"/>
            <a:ext cx="12435593" cy="6995021"/>
          </a:xfrm>
          <a:prstGeom prst="rect">
            <a:avLst/>
          </a:prstGeom>
        </p:spPr>
      </p:pic>
      <p:pic>
        <p:nvPicPr>
          <p:cNvPr id="5" name="Picture 4">
            <a:extLst>
              <a:ext uri="{FF2B5EF4-FFF2-40B4-BE49-F238E27FC236}">
                <a16:creationId xmlns:a16="http://schemas.microsoft.com/office/drawing/2014/main" id="{1015DCB3-37C7-E242-BCA8-4BEF8F549D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2" y="0"/>
            <a:ext cx="12434711" cy="6994525"/>
          </a:xfrm>
          <a:prstGeom prst="rect">
            <a:avLst/>
          </a:prstGeom>
        </p:spPr>
      </p:pic>
    </p:spTree>
    <p:extLst>
      <p:ext uri="{BB962C8B-B14F-4D97-AF65-F5344CB8AC3E}">
        <p14:creationId xmlns:p14="http://schemas.microsoft.com/office/powerpoint/2010/main" val="22392771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FC3A-17F4-ED43-84A6-A94AADFB8C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957466-89F6-D94D-B610-100461F2216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0AEC3D15-2118-034C-8D03-45F6302697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96"/>
            <a:ext cx="12435593" cy="6995021"/>
          </a:xfrm>
          <a:prstGeom prst="rect">
            <a:avLst/>
          </a:prstGeom>
        </p:spPr>
      </p:pic>
      <p:pic>
        <p:nvPicPr>
          <p:cNvPr id="5" name="Picture 4">
            <a:extLst>
              <a:ext uri="{FF2B5EF4-FFF2-40B4-BE49-F238E27FC236}">
                <a16:creationId xmlns:a16="http://schemas.microsoft.com/office/drawing/2014/main" id="{1015DCB3-37C7-E242-BCA8-4BEF8F549D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2" y="0"/>
            <a:ext cx="12434711" cy="6994525"/>
          </a:xfrm>
          <a:prstGeom prst="rect">
            <a:avLst/>
          </a:prstGeom>
        </p:spPr>
      </p:pic>
      <p:sp>
        <p:nvSpPr>
          <p:cNvPr id="6" name="Oval 5">
            <a:extLst>
              <a:ext uri="{FF2B5EF4-FFF2-40B4-BE49-F238E27FC236}">
                <a16:creationId xmlns:a16="http://schemas.microsoft.com/office/drawing/2014/main" id="{92D68E7A-E7F9-BD44-8404-1B1A50F4F71B}"/>
              </a:ext>
            </a:extLst>
          </p:cNvPr>
          <p:cNvSpPr/>
          <p:nvPr/>
        </p:nvSpPr>
        <p:spPr bwMode="auto">
          <a:xfrm>
            <a:off x="1222872" y="5871990"/>
            <a:ext cx="330506" cy="35254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BF2823C7-0325-EA45-BDDC-F5D3D681D66A}"/>
              </a:ext>
            </a:extLst>
          </p:cNvPr>
          <p:cNvSpPr/>
          <p:nvPr/>
        </p:nvSpPr>
        <p:spPr bwMode="auto">
          <a:xfrm>
            <a:off x="560023" y="2422354"/>
            <a:ext cx="519630" cy="552199"/>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DD4FAAAC-3B15-384B-9F3C-B410E69FFD37}"/>
              </a:ext>
            </a:extLst>
          </p:cNvPr>
          <p:cNvSpPr/>
          <p:nvPr/>
        </p:nvSpPr>
        <p:spPr bwMode="auto">
          <a:xfrm>
            <a:off x="3204072" y="4647281"/>
            <a:ext cx="330506" cy="35254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E78827F9-7160-574C-A906-21923422A34A}"/>
              </a:ext>
            </a:extLst>
          </p:cNvPr>
          <p:cNvSpPr/>
          <p:nvPr/>
        </p:nvSpPr>
        <p:spPr bwMode="auto">
          <a:xfrm>
            <a:off x="10785000" y="659321"/>
            <a:ext cx="519630" cy="55353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6B8523BA-2B16-E94C-81E0-FEA6026F6241}"/>
              </a:ext>
            </a:extLst>
          </p:cNvPr>
          <p:cNvSpPr/>
          <p:nvPr/>
        </p:nvSpPr>
        <p:spPr bwMode="auto">
          <a:xfrm>
            <a:off x="9562256" y="2362686"/>
            <a:ext cx="519630" cy="55353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F16DE14-8498-2A4B-9B0C-8557744BB5BB}"/>
              </a:ext>
            </a:extLst>
          </p:cNvPr>
          <p:cNvSpPr/>
          <p:nvPr/>
        </p:nvSpPr>
        <p:spPr bwMode="auto">
          <a:xfrm>
            <a:off x="4712677" y="1508128"/>
            <a:ext cx="481776" cy="484796"/>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30085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Containers</a:t>
            </a:r>
          </a:p>
        </p:txBody>
      </p:sp>
    </p:spTree>
    <p:extLst>
      <p:ext uri="{BB962C8B-B14F-4D97-AF65-F5344CB8AC3E}">
        <p14:creationId xmlns:p14="http://schemas.microsoft.com/office/powerpoint/2010/main" val="23070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1B7356-E848-9142-BEEA-64B08A6D121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86296" y="1483604"/>
            <a:ext cx="4569188" cy="3838118"/>
          </a:xfrm>
          <a:prstGeom prst="rect">
            <a:avLst/>
          </a:prstGeom>
        </p:spPr>
      </p:pic>
    </p:spTree>
    <p:extLst>
      <p:ext uri="{BB962C8B-B14F-4D97-AF65-F5344CB8AC3E}">
        <p14:creationId xmlns:p14="http://schemas.microsoft.com/office/powerpoint/2010/main" val="40323193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(Containers)  vs VMs</a:t>
            </a:r>
          </a:p>
        </p:txBody>
      </p:sp>
      <p:pic>
        <p:nvPicPr>
          <p:cNvPr id="7" name="Picture 6"/>
          <p:cNvPicPr>
            <a:picLocks noChangeAspect="1"/>
          </p:cNvPicPr>
          <p:nvPr/>
        </p:nvPicPr>
        <p:blipFill>
          <a:blip r:embed="rId3"/>
          <a:stretch>
            <a:fillRect/>
          </a:stretch>
        </p:blipFill>
        <p:spPr>
          <a:xfrm>
            <a:off x="1626528" y="754063"/>
            <a:ext cx="8922303" cy="5443354"/>
          </a:xfrm>
          <a:prstGeom prst="rect">
            <a:avLst/>
          </a:prstGeom>
        </p:spPr>
      </p:pic>
    </p:spTree>
    <p:extLst>
      <p:ext uri="{BB962C8B-B14F-4D97-AF65-F5344CB8AC3E}">
        <p14:creationId xmlns:p14="http://schemas.microsoft.com/office/powerpoint/2010/main" val="27597074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4298" y="377177"/>
            <a:ext cx="11887878" cy="917444"/>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7089006" y="5517516"/>
            <a:ext cx="4098990" cy="729214"/>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Hardware</a:t>
            </a:r>
            <a:endParaRPr lang="en-US" sz="240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7089005" y="5021992"/>
            <a:ext cx="4098990" cy="412210"/>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Host OS</a:t>
            </a:r>
            <a:endParaRPr lang="en-US" sz="240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7089005" y="4526468"/>
            <a:ext cx="4098990" cy="412210"/>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Hypervisor 2</a:t>
            </a:r>
            <a:endParaRPr lang="en-US" sz="240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7089006"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9175558"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215351" y="3747200"/>
            <a:ext cx="1759746" cy="587090"/>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301902" y="3747200"/>
            <a:ext cx="1759746" cy="587090"/>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301902"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10199135"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24462" y="1996752"/>
            <a:ext cx="5356402" cy="672108"/>
          </a:xfrm>
          <a:prstGeom prst="rect">
            <a:avLst/>
          </a:prstGeom>
          <a:noFill/>
        </p:spPr>
        <p:txBody>
          <a:bodyPr wrap="square" lIns="146283" tIns="146283" rIns="146283" bIns="146283" rtlCol="0">
            <a:spAutoFit/>
          </a:bodyPr>
          <a:lstStyle/>
          <a:p>
            <a:pPr defTabSz="932563">
              <a:spcAft>
                <a:spcPts val="2400"/>
              </a:spcAft>
            </a:pPr>
            <a:r>
              <a:rPr lang="en-US" sz="240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215351"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8112584"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618574" y="1503770"/>
            <a:ext cx="953297" cy="953297"/>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705126" y="1503770"/>
            <a:ext cx="953297" cy="953297"/>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24461" y="2896749"/>
            <a:ext cx="6795478" cy="572383"/>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6283" tIns="146283" rIns="146283" bIns="146283" rtlCol="0" anchor="ctr">
              <a:spAutoFit/>
            </a:bodyPr>
            <a:lstStyle/>
            <a:p>
              <a:pPr defTabSz="932563">
                <a:spcAft>
                  <a:spcPts val="2400"/>
                </a:spcAft>
              </a:pPr>
              <a:r>
                <a:rPr lang="en-US">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24461" y="3754306"/>
            <a:ext cx="6399750" cy="860450"/>
            <a:chOff x="1023725" y="3754339"/>
            <a:chExt cx="6400657" cy="860572"/>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4339"/>
              <a:ext cx="4371216" cy="860572"/>
            </a:xfrm>
            <a:prstGeom prst="rect">
              <a:avLst/>
            </a:prstGeom>
            <a:noFill/>
          </p:spPr>
          <p:txBody>
            <a:bodyPr wrap="square" lIns="146283" tIns="146283" rIns="146283" bIns="146283" rtlCol="0" anchor="ctr">
              <a:spAutoFit/>
            </a:bodyPr>
            <a:lstStyle/>
            <a:p>
              <a:pPr defTabSz="932563">
                <a:spcAft>
                  <a:spcPts val="2400"/>
                </a:spcAft>
              </a:pPr>
              <a:r>
                <a:rPr lang="en-US">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419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508877" y="5067300"/>
            <a:ext cx="3682483" cy="1224951"/>
          </a:xfrm>
          <a:prstGeom prst="rect">
            <a:avLst/>
          </a:prstGeom>
          <a:noFill/>
        </p:spPr>
        <p:txBody>
          <a:bodyPr wrap="none" lIns="182880" tIns="146304" rIns="182880" bIns="146304" rtlCol="0">
            <a:spAutoFit/>
          </a:bodyPr>
          <a:lstStyle/>
          <a:p>
            <a:pPr algn="ctr">
              <a:lnSpc>
                <a:spcPct val="90000"/>
              </a:lnSpc>
              <a:spcAft>
                <a:spcPts val="600"/>
              </a:spcAft>
            </a:pPr>
            <a:r>
              <a:rPr lang="en-US" sz="2800" b="1" dirty="0">
                <a:solidFill>
                  <a:schemeClr val="bg1"/>
                </a:solidFill>
                <a:latin typeface="+mj-lt"/>
              </a:rPr>
              <a:t>Diego </a:t>
            </a:r>
            <a:r>
              <a:rPr lang="en-US" sz="2800" b="1" dirty="0" err="1">
                <a:solidFill>
                  <a:schemeClr val="bg1"/>
                </a:solidFill>
                <a:latin typeface="+mj-lt"/>
              </a:rPr>
              <a:t>Casati</a:t>
            </a:r>
            <a:endParaRPr lang="en-US" sz="2800" b="1" dirty="0">
              <a:solidFill>
                <a:schemeClr val="bg1"/>
              </a:solidFill>
              <a:latin typeface="+mj-lt"/>
            </a:endParaRPr>
          </a:p>
          <a:p>
            <a:pPr algn="ctr">
              <a:lnSpc>
                <a:spcPct val="90000"/>
              </a:lnSpc>
              <a:spcAft>
                <a:spcPts val="600"/>
              </a:spcAft>
            </a:pPr>
            <a:r>
              <a:rPr lang="en-US" sz="1400" dirty="0">
                <a:solidFill>
                  <a:schemeClr val="bg1"/>
                </a:solidFill>
                <a:latin typeface="+mj-lt"/>
              </a:rPr>
              <a:t>Senior Software Engineer</a:t>
            </a:r>
          </a:p>
          <a:p>
            <a:pPr algn="ctr">
              <a:lnSpc>
                <a:spcPct val="90000"/>
              </a:lnSpc>
              <a:spcAft>
                <a:spcPts val="600"/>
              </a:spcAft>
            </a:pPr>
            <a:r>
              <a:rPr lang="en-US" sz="1400" dirty="0">
                <a:solidFill>
                  <a:schemeClr val="bg1"/>
                </a:solidFill>
                <a:latin typeface="+mj-lt"/>
              </a:rPr>
              <a:t>Commercial Software Engineering - Microsoft</a:t>
            </a:r>
          </a:p>
        </p:txBody>
      </p:sp>
      <p:sp>
        <p:nvSpPr>
          <p:cNvPr id="14" name="TextBox 13"/>
          <p:cNvSpPr txBox="1"/>
          <p:nvPr/>
        </p:nvSpPr>
        <p:spPr>
          <a:xfrm>
            <a:off x="568442" y="457200"/>
            <a:ext cx="2895664"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a:solidFill>
                  <a:schemeClr val="bg1"/>
                </a:solidFill>
                <a:latin typeface="+mj-lt"/>
              </a:rPr>
              <a:t>$ </a:t>
            </a:r>
            <a:r>
              <a:rPr lang="en-US" sz="4800" b="1" dirty="0" err="1">
                <a:solidFill>
                  <a:schemeClr val="bg1"/>
                </a:solidFill>
                <a:latin typeface="+mj-lt"/>
              </a:rPr>
              <a:t>whoami</a:t>
            </a:r>
            <a:endParaRPr lang="en-US" sz="3200" dirty="0">
              <a:solidFill>
                <a:schemeClr val="bg1"/>
              </a:solidFill>
              <a:latin typeface="+mj-lt"/>
            </a:endParaRPr>
          </a:p>
        </p:txBody>
      </p:sp>
      <p:pic>
        <p:nvPicPr>
          <p:cNvPr id="16" name="Picture 15">
            <a:extLst>
              <a:ext uri="{FF2B5EF4-FFF2-40B4-BE49-F238E27FC236}">
                <a16:creationId xmlns:a16="http://schemas.microsoft.com/office/drawing/2014/main" id="{9714E08C-F2E3-7548-81AC-6F41D65DA5E1}"/>
              </a:ext>
            </a:extLst>
          </p:cNvPr>
          <p:cNvPicPr>
            <a:picLocks noChangeAspect="1"/>
          </p:cNvPicPr>
          <p:nvPr/>
        </p:nvPicPr>
        <p:blipFill>
          <a:blip r:embed="rId3"/>
          <a:stretch>
            <a:fillRect/>
          </a:stretch>
        </p:blipFill>
        <p:spPr>
          <a:xfrm>
            <a:off x="774221" y="2052003"/>
            <a:ext cx="3029111" cy="3029111"/>
          </a:xfrm>
          <a:prstGeom prst="ellipse">
            <a:avLst/>
          </a:prstGeom>
          <a:ln w="63500" cap="rnd">
            <a:noFill/>
          </a:ln>
          <a:effectLst/>
        </p:spPr>
      </p:pic>
      <p:pic>
        <p:nvPicPr>
          <p:cNvPr id="17" name="Picture 16">
            <a:extLst>
              <a:ext uri="{FF2B5EF4-FFF2-40B4-BE49-F238E27FC236}">
                <a16:creationId xmlns:a16="http://schemas.microsoft.com/office/drawing/2014/main" id="{1BA7AED0-4B9C-224F-A2CB-BA9A2FD0C825}"/>
              </a:ext>
            </a:extLst>
          </p:cNvPr>
          <p:cNvPicPr>
            <a:picLocks noChangeAspect="1"/>
          </p:cNvPicPr>
          <p:nvPr/>
        </p:nvPicPr>
        <p:blipFill>
          <a:blip r:embed="rId4"/>
          <a:stretch>
            <a:fillRect/>
          </a:stretch>
        </p:blipFill>
        <p:spPr>
          <a:xfrm>
            <a:off x="5177675" y="0"/>
            <a:ext cx="7234185" cy="6994525"/>
          </a:xfrm>
          <a:prstGeom prst="rect">
            <a:avLst/>
          </a:prstGeom>
        </p:spPr>
      </p:pic>
    </p:spTree>
    <p:extLst>
      <p:ext uri="{BB962C8B-B14F-4D97-AF65-F5344CB8AC3E}">
        <p14:creationId xmlns:p14="http://schemas.microsoft.com/office/powerpoint/2010/main" val="28268117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4298" y="377177"/>
            <a:ext cx="11887878" cy="917444"/>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7089005" y="5517516"/>
            <a:ext cx="4098990" cy="729214"/>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Hardware</a:t>
            </a:r>
            <a:endParaRPr lang="en-US" sz="240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7089004" y="5021992"/>
            <a:ext cx="4098990" cy="412210"/>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Host OS</a:t>
            </a:r>
            <a:endParaRPr lang="en-US" sz="240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7089004" y="4526468"/>
            <a:ext cx="4098990" cy="412210"/>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9175557"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7089005"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10199134"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301901" y="3117137"/>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301901"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10199134" y="3114404"/>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618573" y="1503770"/>
            <a:ext cx="953297" cy="953297"/>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705125" y="1503770"/>
            <a:ext cx="953297" cy="953297"/>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24462" y="1996753"/>
            <a:ext cx="5356402" cy="672108"/>
          </a:xfrm>
          <a:prstGeom prst="rect">
            <a:avLst/>
          </a:prstGeom>
          <a:noFill/>
        </p:spPr>
        <p:txBody>
          <a:bodyPr wrap="square" lIns="146283" tIns="146283" rIns="146283" bIns="146283" rtlCol="0">
            <a:spAutoFit/>
          </a:bodyPr>
          <a:lstStyle/>
          <a:p>
            <a:pPr defTabSz="932563">
              <a:spcAft>
                <a:spcPts val="2400"/>
              </a:spcAft>
            </a:pPr>
            <a:r>
              <a:rPr lang="en-US" sz="240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24462" y="2654994"/>
            <a:ext cx="8416624" cy="1142963"/>
            <a:chOff x="1023725" y="2654875"/>
            <a:chExt cx="8417818" cy="1143126"/>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54875"/>
              <a:ext cx="3988293" cy="1143126"/>
            </a:xfrm>
            <a:prstGeom prst="rect">
              <a:avLst/>
            </a:prstGeom>
            <a:noFill/>
          </p:spPr>
          <p:txBody>
            <a:bodyPr wrap="square" lIns="146283" tIns="146283" rIns="146283" bIns="146283" rtlCol="0" anchor="ctr">
              <a:spAutoFit/>
            </a:bodyPr>
            <a:lstStyle/>
            <a:p>
              <a:pPr defTabSz="932563">
                <a:spcAft>
                  <a:spcPts val="2400"/>
                </a:spcAft>
              </a:pPr>
              <a:r>
                <a:rPr lang="en-US">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24461" y="3812354"/>
            <a:ext cx="6399750" cy="860450"/>
            <a:chOff x="1023725" y="3812395"/>
            <a:chExt cx="6400657" cy="860572"/>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2395"/>
              <a:ext cx="4371216" cy="860572"/>
            </a:xfrm>
            <a:prstGeom prst="rect">
              <a:avLst/>
            </a:prstGeom>
            <a:noFill/>
          </p:spPr>
          <p:txBody>
            <a:bodyPr wrap="square" lIns="146283" tIns="146283" rIns="146283" bIns="146283" rtlCol="0" anchor="ctr">
              <a:spAutoFit/>
            </a:bodyPr>
            <a:lstStyle/>
            <a:p>
              <a:pPr defTabSz="932563">
                <a:spcAft>
                  <a:spcPts val="2400"/>
                </a:spcAft>
              </a:pPr>
              <a:r>
                <a:rPr lang="en-US">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47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4298" y="377177"/>
            <a:ext cx="11887878" cy="917444"/>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99643" y="4981426"/>
            <a:ext cx="5488053" cy="860450"/>
            <a:chOff x="598846" y="4981633"/>
            <a:chExt cx="5488832" cy="860572"/>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Fast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Agile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74289" y="4484061"/>
            <a:ext cx="8687896"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445679" y="2395625"/>
            <a:ext cx="1513688" cy="171770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477110" y="2395625"/>
            <a:ext cx="1513688" cy="1717702"/>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189684" y="1469078"/>
            <a:ext cx="2057109" cy="2057109"/>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348781" y="4981426"/>
            <a:ext cx="5488047" cy="860450"/>
            <a:chOff x="6348798" y="4981633"/>
            <a:chExt cx="5488826" cy="860572"/>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Cost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95553" y="4152321"/>
            <a:ext cx="663480" cy="66348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928308" y="4152321"/>
            <a:ext cx="663480" cy="66348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3011930" y="4152321"/>
            <a:ext cx="663480" cy="66348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32563"/>
                <a:endParaRPr lang="en-US">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32563"/>
                <a:endParaRPr lang="en-US">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844685" y="4152321"/>
            <a:ext cx="663480" cy="66348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761063" y="4152321"/>
            <a:ext cx="663480" cy="66348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677442" y="4152321"/>
            <a:ext cx="663480" cy="66348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844687" y="5862957"/>
            <a:ext cx="4479925" cy="672108"/>
            <a:chOff x="6844776" y="5863295"/>
            <a:chExt cx="4480560" cy="672204"/>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72204"/>
            </a:xfrm>
            <a:prstGeom prst="rect">
              <a:avLst/>
            </a:prstGeom>
            <a:solidFill>
              <a:schemeClr val="bg1"/>
            </a:solidFill>
          </p:spPr>
          <p:txBody>
            <a:bodyPr wrap="square" lIns="146283" tIns="146283" rIns="146283" bIns="146283" rtlCol="0">
              <a:spAutoFit/>
            </a:bodyPr>
            <a:lstStyle/>
            <a:p>
              <a:pPr algn="ctr" defTabSz="932563">
                <a:spcAft>
                  <a:spcPts val="2400"/>
                </a:spcAft>
              </a:pPr>
              <a:r>
                <a:rPr lang="en-US" sz="240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113181" y="5862957"/>
            <a:ext cx="4479925" cy="672108"/>
            <a:chOff x="1112457" y="5863295"/>
            <a:chExt cx="4480560" cy="672204"/>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72204"/>
            </a:xfrm>
            <a:prstGeom prst="rect">
              <a:avLst/>
            </a:prstGeom>
            <a:solidFill>
              <a:schemeClr val="bg1"/>
            </a:solidFill>
          </p:spPr>
          <p:txBody>
            <a:bodyPr wrap="square" lIns="146283" tIns="146283" rIns="146283" bIns="146283" rtlCol="0">
              <a:spAutoFit/>
            </a:bodyPr>
            <a:lstStyle/>
            <a:p>
              <a:pPr algn="ctr" defTabSz="932563">
                <a:spcAft>
                  <a:spcPts val="2400"/>
                </a:spcAft>
              </a:pPr>
              <a:r>
                <a:rPr lang="en-US" sz="240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86334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74298" y="808201"/>
            <a:ext cx="11887878" cy="917444"/>
          </a:xfrm>
        </p:spPr>
        <p:txBody>
          <a:bodyPr/>
          <a:lstStyle/>
          <a:p>
            <a:pPr algn="ctr"/>
            <a:r>
              <a:rPr lang="en-US">
                <a:solidFill>
                  <a:schemeClr val="tx1"/>
                </a:solidFill>
              </a:rPr>
              <a:t>Industry analysts </a:t>
            </a:r>
            <a:r>
              <a:rPr lang="en-US">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41248" y="3344515"/>
            <a:ext cx="10753980" cy="1788858"/>
          </a:xfrm>
          <a:prstGeom prst="rect">
            <a:avLst/>
          </a:prstGeom>
        </p:spPr>
        <p:txBody>
          <a:bodyPr wrap="square">
            <a:spAutoFit/>
          </a:bodyPr>
          <a:lstStyle/>
          <a:p>
            <a:pPr algn="ctr" defTabSz="932563">
              <a:spcAft>
                <a:spcPts val="2400"/>
              </a:spcAft>
            </a:pPr>
            <a:r>
              <a:rPr lang="en-US" sz="3599">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20072" y="5359091"/>
            <a:ext cx="1796332" cy="609941"/>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113878" y="2040428"/>
            <a:ext cx="4208719" cy="914270"/>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280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a16="http://schemas.microsoft.com/office/drawing/2014/main" id="{B8F9CB3D-ED08-2445-9CB1-5F21544DB84D}"/>
              </a:ext>
            </a:extLst>
          </p:cNvPr>
          <p:cNvPicPr>
            <a:picLocks noChangeAspect="1"/>
          </p:cNvPicPr>
          <p:nvPr/>
        </p:nvPicPr>
        <p:blipFill>
          <a:blip r:embed="rId3"/>
          <a:stretch>
            <a:fillRect/>
          </a:stretch>
        </p:blipFill>
        <p:spPr>
          <a:xfrm>
            <a:off x="2662351" y="1212851"/>
            <a:ext cx="7057846" cy="4903896"/>
          </a:xfrm>
          <a:prstGeom prst="rect">
            <a:avLst/>
          </a:prstGeom>
        </p:spPr>
      </p:pic>
      <p:sp>
        <p:nvSpPr>
          <p:cNvPr id="6" name="TextBox 5">
            <a:extLst>
              <a:ext uri="{FF2B5EF4-FFF2-40B4-BE49-F238E27FC236}">
                <a16:creationId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3555296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17C84F-5665-6140-9942-8778A60EFFEE}"/>
              </a:ext>
            </a:extLst>
          </p:cNvPr>
          <p:cNvSpPr/>
          <p:nvPr/>
        </p:nvSpPr>
        <p:spPr>
          <a:xfrm>
            <a:off x="274639" y="1748743"/>
            <a:ext cx="6216650" cy="3539430"/>
          </a:xfrm>
          <a:prstGeom prst="rect">
            <a:avLst/>
          </a:prstGeom>
          <a:solidFill>
            <a:schemeClr val="tx1"/>
          </a:solidFill>
        </p:spPr>
        <p:txBody>
          <a:bodyPr>
            <a:spAutoFit/>
          </a:bodyPr>
          <a:lstStyle/>
          <a:p>
            <a:r>
              <a:rPr lang="en-CA" sz="3600" dirty="0">
                <a:solidFill>
                  <a:schemeClr val="tx2">
                    <a:lumMod val="40000"/>
                    <a:lumOff val="60000"/>
                  </a:schemeClr>
                </a:solidFill>
              </a:rPr>
              <a:t>FROM</a:t>
            </a:r>
            <a:r>
              <a:rPr lang="en-CA" sz="3600" dirty="0">
                <a:solidFill>
                  <a:schemeClr val="bg1"/>
                </a:solidFill>
              </a:rPr>
              <a:t>  </a:t>
            </a:r>
            <a:r>
              <a:rPr lang="en-CA" sz="3600" dirty="0" err="1">
                <a:solidFill>
                  <a:schemeClr val="bg1"/>
                </a:solidFill>
              </a:rPr>
              <a:t>golang:alpine</a:t>
            </a:r>
            <a:r>
              <a:rPr lang="en-CA" sz="4000" dirty="0">
                <a:solidFill>
                  <a:schemeClr val="bg1"/>
                </a:solidFill>
              </a:rPr>
              <a:t> </a:t>
            </a:r>
          </a:p>
          <a:p>
            <a:r>
              <a:rPr lang="en-CA" sz="3600" dirty="0">
                <a:solidFill>
                  <a:schemeClr val="tx2">
                    <a:lumMod val="40000"/>
                    <a:lumOff val="60000"/>
                  </a:schemeClr>
                </a:solidFill>
              </a:rPr>
              <a:t>RUN</a:t>
            </a:r>
            <a:r>
              <a:rPr lang="en-CA" sz="3600" dirty="0">
                <a:solidFill>
                  <a:schemeClr val="bg1"/>
                </a:solidFill>
              </a:rPr>
              <a:t>	    </a:t>
            </a:r>
            <a:r>
              <a:rPr lang="en-CA" sz="3600" dirty="0" err="1">
                <a:solidFill>
                  <a:schemeClr val="bg1"/>
                </a:solidFill>
              </a:rPr>
              <a:t>mkdir</a:t>
            </a:r>
            <a:r>
              <a:rPr lang="en-CA" sz="3600" dirty="0">
                <a:solidFill>
                  <a:schemeClr val="bg1"/>
                </a:solidFill>
              </a:rPr>
              <a:t> /app</a:t>
            </a:r>
            <a:r>
              <a:rPr lang="en-CA" sz="4000" dirty="0">
                <a:solidFill>
                  <a:schemeClr val="bg1"/>
                </a:solidFill>
              </a:rPr>
              <a:t> </a:t>
            </a:r>
          </a:p>
          <a:p>
            <a:r>
              <a:rPr lang="en-CA" sz="3600" dirty="0">
                <a:solidFill>
                  <a:schemeClr val="tx2">
                    <a:lumMod val="40000"/>
                    <a:lumOff val="60000"/>
                  </a:schemeClr>
                </a:solidFill>
              </a:rPr>
              <a:t>COPY</a:t>
            </a:r>
            <a:r>
              <a:rPr lang="en-CA" sz="3600" dirty="0">
                <a:solidFill>
                  <a:schemeClr val="bg1"/>
                </a:solidFill>
              </a:rPr>
              <a:t>   </a:t>
            </a:r>
            <a:r>
              <a:rPr lang="en-CA" sz="3600" dirty="0" err="1">
                <a:solidFill>
                  <a:schemeClr val="bg1"/>
                </a:solidFill>
              </a:rPr>
              <a:t>tinywww</a:t>
            </a:r>
            <a:r>
              <a:rPr lang="en-CA" sz="3600" dirty="0">
                <a:solidFill>
                  <a:schemeClr val="bg1"/>
                </a:solidFill>
              </a:rPr>
              <a:t> /app</a:t>
            </a:r>
            <a:r>
              <a:rPr lang="en-CA" sz="4000" dirty="0">
                <a:solidFill>
                  <a:schemeClr val="bg1"/>
                </a:solidFill>
              </a:rPr>
              <a:t> </a:t>
            </a:r>
          </a:p>
          <a:p>
            <a:r>
              <a:rPr lang="en-CA" sz="3600" dirty="0">
                <a:solidFill>
                  <a:schemeClr val="tx2">
                    <a:lumMod val="40000"/>
                    <a:lumOff val="60000"/>
                  </a:schemeClr>
                </a:solidFill>
              </a:rPr>
              <a:t>CMD</a:t>
            </a:r>
            <a:r>
              <a:rPr lang="en-CA" sz="3600" dirty="0">
                <a:solidFill>
                  <a:schemeClr val="bg1"/>
                </a:solidFill>
              </a:rPr>
              <a:t>    ["/app/</a:t>
            </a:r>
            <a:r>
              <a:rPr lang="en-CA" sz="3600" dirty="0" err="1">
                <a:solidFill>
                  <a:schemeClr val="bg1"/>
                </a:solidFill>
              </a:rPr>
              <a:t>tinywww</a:t>
            </a:r>
            <a:r>
              <a:rPr lang="en-CA" sz="3600" dirty="0">
                <a:solidFill>
                  <a:schemeClr val="bg1"/>
                </a:solidFill>
              </a:rPr>
              <a:t>"]</a:t>
            </a:r>
            <a:r>
              <a:rPr lang="en-CA" sz="4000" dirty="0">
                <a:solidFill>
                  <a:schemeClr val="bg1"/>
                </a:solidFill>
              </a:rPr>
              <a:t> </a:t>
            </a:r>
            <a:br>
              <a:rPr lang="en-CA" sz="4000" dirty="0">
                <a:solidFill>
                  <a:schemeClr val="bg1"/>
                </a:solidFill>
                <a:latin typeface="Menlo" panose="020B0609030804020204" pitchFamily="49" charset="0"/>
              </a:rPr>
            </a:br>
            <a:br>
              <a:rPr lang="en-CA" sz="2000" dirty="0">
                <a:solidFill>
                  <a:schemeClr val="bg1"/>
                </a:solidFill>
                <a:latin typeface="Menlo" panose="020B0609030804020204" pitchFamily="49" charset="0"/>
              </a:rPr>
            </a:br>
            <a:br>
              <a:rPr lang="en-CA" sz="2000" dirty="0">
                <a:solidFill>
                  <a:schemeClr val="bg1"/>
                </a:solidFill>
                <a:latin typeface="Menlo" panose="020B0609030804020204" pitchFamily="49" charset="0"/>
              </a:rPr>
            </a:br>
            <a:endParaRPr lang="en-CA" sz="2000" b="0" dirty="0">
              <a:solidFill>
                <a:schemeClr val="bg1"/>
              </a:solidFill>
              <a:effectLst/>
              <a:latin typeface="Menlo" panose="020B0609030804020204" pitchFamily="49" charset="0"/>
            </a:endParaRPr>
          </a:p>
        </p:txBody>
      </p:sp>
      <p:sp>
        <p:nvSpPr>
          <p:cNvPr id="5" name="Title 1">
            <a:extLst>
              <a:ext uri="{FF2B5EF4-FFF2-40B4-BE49-F238E27FC236}">
                <a16:creationId xmlns:a16="http://schemas.microsoft.com/office/drawing/2014/main" id="{9BB53C53-86B7-BD4E-846F-085607F68557}"/>
              </a:ext>
            </a:extLst>
          </p:cNvPr>
          <p:cNvSpPr>
            <a:spLocks noGrp="1"/>
          </p:cNvSpPr>
          <p:nvPr>
            <p:ph type="title"/>
          </p:nvPr>
        </p:nvSpPr>
        <p:spPr>
          <a:xfrm>
            <a:off x="274639" y="295276"/>
            <a:ext cx="11889564" cy="917575"/>
          </a:xfrm>
        </p:spPr>
        <p:txBody>
          <a:bodyPr/>
          <a:lstStyle/>
          <a:p>
            <a:r>
              <a:rPr lang="en-US" dirty="0" err="1"/>
              <a:t>Dockerfile</a:t>
            </a:r>
            <a:endParaRPr lang="en-US" dirty="0"/>
          </a:p>
        </p:txBody>
      </p:sp>
      <p:pic>
        <p:nvPicPr>
          <p:cNvPr id="6" name="Picture 5">
            <a:extLst>
              <a:ext uri="{FF2B5EF4-FFF2-40B4-BE49-F238E27FC236}">
                <a16:creationId xmlns:a16="http://schemas.microsoft.com/office/drawing/2014/main" id="{79A0324B-A641-834A-810F-EE182459327E}"/>
              </a:ext>
            </a:extLst>
          </p:cNvPr>
          <p:cNvPicPr>
            <a:picLocks noChangeAspect="1"/>
          </p:cNvPicPr>
          <p:nvPr/>
        </p:nvPicPr>
        <p:blipFill>
          <a:blip r:embed="rId2"/>
          <a:stretch>
            <a:fillRect/>
          </a:stretch>
        </p:blipFill>
        <p:spPr>
          <a:xfrm>
            <a:off x="6534310" y="1748743"/>
            <a:ext cx="5902166" cy="4100912"/>
          </a:xfrm>
          <a:prstGeom prst="rect">
            <a:avLst/>
          </a:prstGeom>
        </p:spPr>
      </p:pic>
    </p:spTree>
    <p:extLst>
      <p:ext uri="{BB962C8B-B14F-4D97-AF65-F5344CB8AC3E}">
        <p14:creationId xmlns:p14="http://schemas.microsoft.com/office/powerpoint/2010/main" val="7657240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BB53C53-86B7-BD4E-846F-085607F68557}"/>
              </a:ext>
            </a:extLst>
          </p:cNvPr>
          <p:cNvSpPr>
            <a:spLocks noGrp="1"/>
          </p:cNvSpPr>
          <p:nvPr>
            <p:ph type="title"/>
          </p:nvPr>
        </p:nvSpPr>
        <p:spPr>
          <a:xfrm>
            <a:off x="274639" y="295276"/>
            <a:ext cx="11889564" cy="917575"/>
          </a:xfrm>
        </p:spPr>
        <p:txBody>
          <a:bodyPr/>
          <a:lstStyle/>
          <a:p>
            <a:r>
              <a:rPr lang="en-US" dirty="0"/>
              <a:t>The Application</a:t>
            </a:r>
          </a:p>
        </p:txBody>
      </p:sp>
      <p:pic>
        <p:nvPicPr>
          <p:cNvPr id="7" name="Picture 6">
            <a:extLst>
              <a:ext uri="{FF2B5EF4-FFF2-40B4-BE49-F238E27FC236}">
                <a16:creationId xmlns:a16="http://schemas.microsoft.com/office/drawing/2014/main" id="{1C8FA70A-B2C0-E94D-9970-E79E1D7BEB57}"/>
              </a:ext>
            </a:extLst>
          </p:cNvPr>
          <p:cNvPicPr>
            <a:picLocks noChangeAspect="1"/>
          </p:cNvPicPr>
          <p:nvPr/>
        </p:nvPicPr>
        <p:blipFill>
          <a:blip r:embed="rId2"/>
          <a:stretch>
            <a:fillRect/>
          </a:stretch>
        </p:blipFill>
        <p:spPr>
          <a:xfrm>
            <a:off x="488516" y="979709"/>
            <a:ext cx="5891642" cy="5638979"/>
          </a:xfrm>
          <a:prstGeom prst="rect">
            <a:avLst/>
          </a:prstGeom>
        </p:spPr>
      </p:pic>
      <p:pic>
        <p:nvPicPr>
          <p:cNvPr id="9" name="Picture 8">
            <a:extLst>
              <a:ext uri="{FF2B5EF4-FFF2-40B4-BE49-F238E27FC236}">
                <a16:creationId xmlns:a16="http://schemas.microsoft.com/office/drawing/2014/main" id="{D0AE953F-DEFD-6E44-BAFD-C894E1603E86}"/>
              </a:ext>
            </a:extLst>
          </p:cNvPr>
          <p:cNvPicPr>
            <a:picLocks noChangeAspect="1"/>
          </p:cNvPicPr>
          <p:nvPr/>
        </p:nvPicPr>
        <p:blipFill>
          <a:blip r:embed="rId3"/>
          <a:stretch>
            <a:fillRect/>
          </a:stretch>
        </p:blipFill>
        <p:spPr>
          <a:xfrm>
            <a:off x="6534310" y="1748743"/>
            <a:ext cx="5902166" cy="4100912"/>
          </a:xfrm>
          <a:prstGeom prst="rect">
            <a:avLst/>
          </a:prstGeom>
        </p:spPr>
      </p:pic>
    </p:spTree>
    <p:extLst>
      <p:ext uri="{BB962C8B-B14F-4D97-AF65-F5344CB8AC3E}">
        <p14:creationId xmlns:p14="http://schemas.microsoft.com/office/powerpoint/2010/main" val="40942116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1145" y="1007340"/>
            <a:ext cx="11030368" cy="5760302"/>
          </a:xfrm>
          <a:prstGeom prst="rect">
            <a:avLst/>
          </a:prstGeom>
        </p:spPr>
      </p:pic>
    </p:spTree>
    <p:extLst>
      <p:ext uri="{BB962C8B-B14F-4D97-AF65-F5344CB8AC3E}">
        <p14:creationId xmlns:p14="http://schemas.microsoft.com/office/powerpoint/2010/main" val="37507610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Demo - Docker</a:t>
            </a:r>
          </a:p>
        </p:txBody>
      </p:sp>
    </p:spTree>
    <p:extLst>
      <p:ext uri="{BB962C8B-B14F-4D97-AF65-F5344CB8AC3E}">
        <p14:creationId xmlns:p14="http://schemas.microsoft.com/office/powerpoint/2010/main" val="136890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6503277"/>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1" y="144938"/>
            <a:ext cx="1330997" cy="3327490"/>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894195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2178545"/>
          </a:xfrm>
        </p:spPr>
        <p:txBody>
          <a:bodyPr/>
          <a:lstStyle/>
          <a:p>
            <a:pPr algn="ctr"/>
            <a:r>
              <a:rPr lang="en-US" dirty="0"/>
              <a:t>Why should you care about</a:t>
            </a:r>
            <a:br>
              <a:rPr lang="en-US" dirty="0"/>
            </a:br>
            <a:r>
              <a:rPr lang="en-US" b="1" dirty="0"/>
              <a:t>containers </a:t>
            </a:r>
            <a:r>
              <a:rPr lang="en-US" dirty="0"/>
              <a:t>and </a:t>
            </a:r>
            <a:r>
              <a:rPr lang="en-US" b="1" dirty="0" err="1"/>
              <a:t>microservices</a:t>
            </a:r>
            <a:r>
              <a:rPr lang="en-US" b="1" dirty="0"/>
              <a:t> ?</a:t>
            </a:r>
            <a:endParaRPr lang="en-US" dirty="0"/>
          </a:p>
        </p:txBody>
      </p:sp>
    </p:spTree>
    <p:extLst>
      <p:ext uri="{BB962C8B-B14F-4D97-AF65-F5344CB8AC3E}">
        <p14:creationId xmlns:p14="http://schemas.microsoft.com/office/powerpoint/2010/main" val="332598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117181"/>
            <a:ext cx="12436475" cy="1181606"/>
          </a:xfrm>
        </p:spPr>
        <p:txBody>
          <a:bodyPr/>
          <a:lstStyle/>
          <a:p>
            <a:pPr algn="ctr"/>
            <a:r>
              <a:rPr lang="en-US" dirty="0">
                <a:solidFill>
                  <a:schemeClr val="tx1"/>
                </a:solidFill>
              </a:rPr>
              <a:t>Container Orchestration </a:t>
            </a:r>
          </a:p>
        </p:txBody>
      </p:sp>
    </p:spTree>
    <p:extLst>
      <p:ext uri="{BB962C8B-B14F-4D97-AF65-F5344CB8AC3E}">
        <p14:creationId xmlns:p14="http://schemas.microsoft.com/office/powerpoint/2010/main" val="63882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4298" y="752497"/>
            <a:ext cx="11887878" cy="917444"/>
          </a:xfrm>
        </p:spPr>
        <p:txBody>
          <a:bodyPr/>
          <a:lstStyle/>
          <a:p>
            <a:pPr algn="ctr"/>
            <a:r>
              <a:rPr lang="en-US">
                <a:solidFill>
                  <a:schemeClr val="tx1"/>
                </a:solidFill>
              </a:rPr>
              <a:t>The elements of </a:t>
            </a:r>
            <a:r>
              <a:rPr lang="en-US">
                <a:solidFill>
                  <a:schemeClr val="accent1"/>
                </a:solidFill>
                <a:latin typeface="Segoe UI Semibold" panose="020B0702040204020203" pitchFamily="34" charset="0"/>
                <a:cs typeface="Segoe UI Semibold" panose="020B0702040204020203" pitchFamily="34" charset="0"/>
              </a:rPr>
              <a:t>orchestration</a:t>
            </a:r>
            <a:endParaRPr lang="en-US">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3184" y="3114990"/>
            <a:ext cx="9810109" cy="860450"/>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873" y="2666109"/>
            <a:ext cx="725873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3184" y="5200762"/>
            <a:ext cx="9906129" cy="860450"/>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873" y="4751879"/>
            <a:ext cx="725873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9094" y="2334369"/>
            <a:ext cx="663480" cy="66348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633" y="2334369"/>
            <a:ext cx="663480" cy="66348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3901" y="2334369"/>
            <a:ext cx="663480" cy="66348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9094" y="4420139"/>
            <a:ext cx="663480" cy="66348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363" y="4420139"/>
            <a:ext cx="663480" cy="66348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633" y="4420139"/>
            <a:ext cx="663480" cy="66348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3901" y="4420139"/>
            <a:ext cx="663480" cy="66348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363" y="2334369"/>
            <a:ext cx="663480" cy="66348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spTree>
    <p:extLst>
      <p:ext uri="{BB962C8B-B14F-4D97-AF65-F5344CB8AC3E}">
        <p14:creationId xmlns:p14="http://schemas.microsoft.com/office/powerpoint/2010/main" val="1808524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4298" y="752497"/>
            <a:ext cx="11887878" cy="917444"/>
          </a:xfrm>
        </p:spPr>
        <p:txBody>
          <a:bodyPr/>
          <a:lstStyle/>
          <a:p>
            <a:pPr algn="ctr"/>
            <a:r>
              <a:rPr lang="en-US">
                <a:solidFill>
                  <a:schemeClr val="accent1"/>
                </a:solidFill>
                <a:latin typeface="Segoe UI Semibold" panose="020B0702040204020203" pitchFamily="34" charset="0"/>
                <a:cs typeface="Segoe UI Semibold" panose="020B0702040204020203" pitchFamily="34" charset="0"/>
              </a:rPr>
              <a:t>Kubernetes</a:t>
            </a:r>
            <a:r>
              <a:rPr lang="en-US">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189684" y="1921504"/>
            <a:ext cx="2057109" cy="2057109"/>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93333" y="4770627"/>
            <a:ext cx="7849809" cy="146891"/>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51784" y="5166235"/>
            <a:ext cx="10848899" cy="1221439"/>
            <a:chOff x="951037" y="5166472"/>
            <a:chExt cx="10850438" cy="1221612"/>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21612"/>
            </a:xfrm>
            <a:prstGeom prst="rect">
              <a:avLst/>
            </a:prstGeom>
            <a:noFill/>
          </p:spPr>
          <p:txBody>
            <a:bodyPr wrap="square" lIns="146283" tIns="146283" rIns="146283" bIns="146283" rtlCol="0">
              <a:spAutoFit/>
            </a:bodyPr>
            <a:lstStyle/>
            <a:p>
              <a:pPr algn="ctr" defTabSz="932563">
                <a:spcAft>
                  <a:spcPts val="600"/>
                </a:spcAft>
              </a:pPr>
              <a:r>
                <a:rPr lang="en-US">
                  <a:solidFill>
                    <a:srgbClr val="0072C6"/>
                  </a:solidFill>
                  <a:latin typeface="Segoe UI Semibold" panose="020B0702040204020203" pitchFamily="34" charset="0"/>
                  <a:cs typeface="Segoe UI Semibold" panose="020B0702040204020203" pitchFamily="34" charset="0"/>
                </a:rPr>
                <a:t>Portable</a:t>
              </a:r>
              <a:r>
                <a:rPr lang="en-US">
                  <a:solidFill>
                    <a:srgbClr val="505050"/>
                  </a:solidFill>
                  <a:latin typeface="Segoe UI Semibold" panose="020B0702040204020203" pitchFamily="34" charset="0"/>
                  <a:cs typeface="Segoe UI Semibold" panose="020B0702040204020203" pitchFamily="34" charset="0"/>
                </a:rPr>
                <a:t> </a:t>
              </a:r>
            </a:p>
            <a:p>
              <a:pPr algn="ctr" defTabSz="932563">
                <a:spcAft>
                  <a:spcPts val="600"/>
                </a:spcAft>
              </a:pPr>
              <a:r>
                <a:rPr lang="en-US">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21612"/>
            </a:xfrm>
            <a:prstGeom prst="rect">
              <a:avLst/>
            </a:prstGeom>
            <a:noFill/>
          </p:spPr>
          <p:txBody>
            <a:bodyPr wrap="square" lIns="146283" tIns="146283" rIns="146283" bIns="146283" rtlCol="0">
              <a:spAutoFit/>
            </a:bodyPr>
            <a:lstStyle/>
            <a:p>
              <a:pPr algn="ctr" defTabSz="932563">
                <a:spcAft>
                  <a:spcPts val="600"/>
                </a:spcAft>
              </a:pPr>
              <a:r>
                <a:rPr lang="en-US">
                  <a:solidFill>
                    <a:srgbClr val="0072C6"/>
                  </a:solidFill>
                  <a:latin typeface="Segoe UI Semibold" panose="020B0702040204020203" pitchFamily="34" charset="0"/>
                  <a:cs typeface="Segoe UI Semibold" panose="020B0702040204020203" pitchFamily="34" charset="0"/>
                </a:rPr>
                <a:t>Extensible</a:t>
              </a:r>
              <a:r>
                <a:rPr lang="en-US">
                  <a:solidFill>
                    <a:srgbClr val="505050"/>
                  </a:solidFill>
                  <a:latin typeface="Segoe UI Semibold" panose="020B0702040204020203" pitchFamily="34" charset="0"/>
                  <a:cs typeface="Segoe UI Semibold" panose="020B0702040204020203" pitchFamily="34" charset="0"/>
                </a:rPr>
                <a:t> </a:t>
              </a:r>
            </a:p>
            <a:p>
              <a:pPr algn="ctr" defTabSz="932563">
                <a:spcAft>
                  <a:spcPts val="600"/>
                </a:spcAft>
              </a:pPr>
              <a:r>
                <a:rPr lang="en-US">
                  <a:solidFill>
                    <a:srgbClr val="505050"/>
                  </a:solidFill>
                  <a:latin typeface="Segoe UI"/>
                  <a:cs typeface="Segoe UI Semibold" panose="020B0702040204020203" pitchFamily="34" charset="0"/>
                </a:rPr>
                <a:t>Modular, pluggable, </a:t>
              </a:r>
              <a:r>
                <a:rPr lang="en-US" err="1">
                  <a:solidFill>
                    <a:srgbClr val="505050"/>
                  </a:solidFill>
                  <a:latin typeface="Segoe UI"/>
                  <a:cs typeface="Segoe UI Semibold" panose="020B0702040204020203" pitchFamily="34" charset="0"/>
                </a:rPr>
                <a:t>hookable</a:t>
              </a:r>
              <a:r>
                <a:rPr lang="en-US">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21612"/>
            </a:xfrm>
            <a:prstGeom prst="rect">
              <a:avLst/>
            </a:prstGeom>
            <a:noFill/>
          </p:spPr>
          <p:txBody>
            <a:bodyPr wrap="square" lIns="146283" tIns="146283" rIns="146283" bIns="146283" rtlCol="0">
              <a:spAutoFit/>
            </a:bodyPr>
            <a:lstStyle/>
            <a:p>
              <a:pPr algn="ctr" defTabSz="932563">
                <a:spcAft>
                  <a:spcPts val="600"/>
                </a:spcAft>
              </a:pPr>
              <a:r>
                <a:rPr lang="en-US">
                  <a:solidFill>
                    <a:srgbClr val="0072C6"/>
                  </a:solidFill>
                  <a:latin typeface="Segoe UI Semibold" panose="020B0702040204020203" pitchFamily="34" charset="0"/>
                  <a:cs typeface="Segoe UI Semibold" panose="020B0702040204020203" pitchFamily="34" charset="0"/>
                </a:rPr>
                <a:t>Self-healing </a:t>
              </a:r>
            </a:p>
            <a:p>
              <a:pPr algn="ctr" defTabSz="932563">
                <a:spcAft>
                  <a:spcPts val="600"/>
                </a:spcAft>
              </a:pPr>
              <a:r>
                <a:rPr lang="en-US">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218237" y="4106411"/>
            <a:ext cx="0" cy="53641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699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4298" y="752497"/>
            <a:ext cx="11887878" cy="917444"/>
          </a:xfrm>
        </p:spPr>
        <p:txBody>
          <a:bodyPr/>
          <a:lstStyle/>
          <a:p>
            <a:pPr algn="ctr"/>
            <a:r>
              <a:rPr lang="en-US">
                <a:solidFill>
                  <a:schemeClr val="accent1"/>
                </a:solidFill>
                <a:latin typeface="Segoe UI Semibold" panose="020B0702040204020203" pitchFamily="34" charset="0"/>
                <a:cs typeface="Segoe UI Semibold" panose="020B0702040204020203" pitchFamily="34" charset="0"/>
              </a:rPr>
              <a:t>Kubernetes</a:t>
            </a:r>
            <a:r>
              <a:rPr lang="en-US">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60231" y="4770627"/>
            <a:ext cx="8316015" cy="146891"/>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93282" y="5211496"/>
            <a:ext cx="10488361" cy="1142964"/>
            <a:chOff x="892527" y="5211739"/>
            <a:chExt cx="10489848" cy="1143127"/>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11739"/>
              <a:ext cx="2481138" cy="1143126"/>
            </a:xfrm>
            <a:prstGeom prst="rect">
              <a:avLst/>
            </a:prstGeom>
            <a:noFill/>
          </p:spPr>
          <p:txBody>
            <a:bodyPr wrap="square" lIns="146283" tIns="146283" rIns="146283" bIns="146283" rtlCol="0" anchor="ctr">
              <a:spAutoFit/>
            </a:bodyPr>
            <a:lstStyle/>
            <a:p>
              <a:pPr algn="ctr" defTabSz="932563">
                <a:spcAft>
                  <a:spcPts val="600"/>
                </a:spcAft>
              </a:pPr>
              <a:r>
                <a:rPr lang="en-US">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pPr>
              <a:r>
                <a:rPr lang="en-US">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pPr>
              <a:r>
                <a:rPr lang="en-US">
                  <a:solidFill>
                    <a:srgbClr val="505050"/>
                  </a:solidFill>
                  <a:latin typeface="Segoe UI"/>
                  <a:cs typeface="Segoe UI Semibold" panose="020B0702040204020203" pitchFamily="34" charset="0"/>
                </a:rPr>
                <a:t>Roll out </a:t>
              </a:r>
              <a:br>
                <a:rPr lang="en-US">
                  <a:solidFill>
                    <a:srgbClr val="505050"/>
                  </a:solidFill>
                  <a:latin typeface="Segoe UI"/>
                  <a:cs typeface="Segoe UI Semibold" panose="020B0702040204020203" pitchFamily="34" charset="0"/>
                </a:rPr>
              </a:br>
              <a:r>
                <a:rPr lang="en-US">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11739"/>
              <a:ext cx="2157992" cy="1143126"/>
            </a:xfrm>
            <a:prstGeom prst="rect">
              <a:avLst/>
            </a:prstGeom>
            <a:noFill/>
          </p:spPr>
          <p:txBody>
            <a:bodyPr wrap="square" lIns="146283" tIns="146283" rIns="146283" bIns="146283" rtlCol="0" anchor="ctr">
              <a:spAutoFit/>
            </a:bodyPr>
            <a:lstStyle/>
            <a:p>
              <a:pPr algn="ctr" defTabSz="932563">
                <a:spcAft>
                  <a:spcPts val="600"/>
                </a:spcAft>
              </a:pPr>
              <a:r>
                <a:rPr lang="en-US">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189684" y="1921504"/>
            <a:ext cx="2057109" cy="2057109"/>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218237" y="4106411"/>
            <a:ext cx="0" cy="53641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46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Azure Container Service - AKS</a:t>
            </a:r>
          </a:p>
        </p:txBody>
      </p:sp>
    </p:spTree>
    <p:extLst>
      <p:ext uri="{BB962C8B-B14F-4D97-AF65-F5344CB8AC3E}">
        <p14:creationId xmlns:p14="http://schemas.microsoft.com/office/powerpoint/2010/main" val="96713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71788" y="206777"/>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882" y="497"/>
            <a:ext cx="2133295" cy="6993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5208" y="515602"/>
            <a:ext cx="8819358" cy="871379"/>
          </a:xfrm>
        </p:spPr>
        <p:txBody>
          <a:bodyPr/>
          <a:lstStyle/>
          <a:p>
            <a:pPr algn="ctr"/>
            <a:r>
              <a:rPr lang="en-US" dirty="0">
                <a:solidFill>
                  <a:schemeClr val="tx1"/>
                </a:solidFill>
              </a:rPr>
              <a:t>Azure Container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88251" y="382772"/>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88251" y="1670044"/>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88251" y="2957318"/>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88251" y="4244590"/>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Open Service </a:t>
            </a:r>
            <a:br>
              <a:rPr lang="en-US" sz="1199" dirty="0">
                <a:solidFill>
                  <a:srgbClr val="505050"/>
                </a:solidFill>
                <a:latin typeface="Segoe UI"/>
                <a:cs typeface="Segoe UI" panose="020B0502040204020203" pitchFamily="34" charset="0"/>
              </a:rPr>
            </a:br>
            <a:r>
              <a:rPr lang="en-US" sz="1199" dirty="0">
                <a:solidFill>
                  <a:srgbClr val="505050"/>
                </a:solidFill>
                <a:latin typeface="Segoe UI"/>
                <a:cs typeface="Segoe UI" panose="020B0502040204020203" pitchFamily="34" charset="0"/>
              </a:rPr>
              <a:t>Broker API (OSBA)</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88086" y="384206"/>
            <a:ext cx="558888" cy="539434"/>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34177" y="1682289"/>
            <a:ext cx="584572" cy="51848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703852" y="2979315"/>
            <a:ext cx="660264" cy="523286"/>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6876" y="4179039"/>
            <a:ext cx="607056" cy="613185"/>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531870" y="5758105"/>
            <a:ext cx="865421" cy="313478"/>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531870" y="2277794"/>
            <a:ext cx="865421" cy="313478"/>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449495" y="2410928"/>
            <a:ext cx="1614185" cy="3281826"/>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5">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182854" bIns="18285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5">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5">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err="1">
                    <a:solidFill>
                      <a:srgbClr val="505050"/>
                    </a:solidFill>
                    <a:latin typeface="Segoe UI"/>
                    <a:cs typeface="Segoe UI" pitchFamily="34" charset="0"/>
                  </a:rPr>
                  <a:t>Redis</a:t>
                </a:r>
                <a:r>
                  <a:rPr lang="en-US" sz="100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5">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err="1">
                    <a:solidFill>
                      <a:srgbClr val="505050"/>
                    </a:solidFill>
                    <a:latin typeface="Segoe UI"/>
                    <a:cs typeface="Segoe UI" pitchFamily="34" charset="0"/>
                  </a:rPr>
                  <a:t>CosmosDB</a:t>
                </a:r>
                <a:endParaRPr lang="en-US" sz="100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5">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521551" y="2410928"/>
            <a:ext cx="1614185" cy="3286528"/>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182854" bIns="18285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628862" y="2950880"/>
            <a:ext cx="1399565" cy="2592143"/>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err="1">
                  <a:solidFill>
                    <a:srgbClr val="505050"/>
                  </a:solidFill>
                  <a:latin typeface="Segoe UI"/>
                  <a:cs typeface="Segoe UI" pitchFamily="34" charset="0"/>
                </a:rPr>
                <a:t>OpenShift</a:t>
              </a:r>
              <a:endParaRPr lang="en-US" sz="100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dirty="0">
                  <a:solidFill>
                    <a:srgbClr val="505050"/>
                  </a:solidFill>
                  <a:latin typeface="Segoe UI"/>
                  <a:cs typeface="Segoe UI" pitchFamily="34" charset="0"/>
                </a:rPr>
                <a:t>Mesosphere </a:t>
              </a:r>
              <a:br>
                <a:rPr lang="en-US" sz="1000" dirty="0">
                  <a:solidFill>
                    <a:srgbClr val="505050"/>
                  </a:solidFill>
                  <a:latin typeface="Segoe UI"/>
                  <a:cs typeface="Segoe UI" pitchFamily="34" charset="0"/>
                </a:rPr>
              </a:br>
              <a:r>
                <a:rPr lang="en-US" sz="100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521552" y="5813162"/>
            <a:ext cx="9120033" cy="680147"/>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801146" y="2001823"/>
            <a:ext cx="840012" cy="3690932"/>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7067738" y="4211582"/>
            <a:ext cx="1426" cy="750301"/>
          </a:xfrm>
          <a:prstGeom prst="straightConnector1">
            <a:avLst/>
          </a:prstGeom>
          <a:ln w="1270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788795" y="1820902"/>
            <a:ext cx="0" cy="46724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449496" y="1819712"/>
            <a:ext cx="1614185" cy="313478"/>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7069164" y="4211582"/>
            <a:ext cx="1071282" cy="750301"/>
          </a:xfrm>
          <a:prstGeom prst="straightConnector1">
            <a:avLst/>
          </a:prstGeom>
          <a:ln w="1270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382884" y="3335088"/>
            <a:ext cx="1270835" cy="876494"/>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431106" y="4961883"/>
            <a:ext cx="1273266" cy="730872"/>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Azure Container </a:t>
            </a:r>
            <a:br>
              <a:rPr lang="en-US" sz="1000" dirty="0">
                <a:solidFill>
                  <a:srgbClr val="505050"/>
                </a:solidFill>
                <a:latin typeface="Segoe UI"/>
                <a:cs typeface="Segoe UI" panose="020B0502040204020203" pitchFamily="34" charset="0"/>
              </a:rPr>
            </a:br>
            <a:r>
              <a:rPr lang="en-US" sz="100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912388" y="4961883"/>
            <a:ext cx="1270835" cy="730872"/>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382673" y="4961883"/>
            <a:ext cx="1270835" cy="730872"/>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Virtual Machine </a:t>
            </a:r>
            <a:br>
              <a:rPr lang="en-US" sz="1000" dirty="0">
                <a:solidFill>
                  <a:srgbClr val="505050"/>
                </a:solidFill>
                <a:latin typeface="Segoe UI"/>
                <a:cs typeface="Segoe UI" panose="020B0502040204020203" pitchFamily="34" charset="0"/>
              </a:rPr>
            </a:br>
            <a:r>
              <a:rPr lang="en-US" sz="100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912388" y="3335088"/>
            <a:ext cx="1270835" cy="876494"/>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547806" y="4211582"/>
            <a:ext cx="1470285" cy="750301"/>
          </a:xfrm>
          <a:prstGeom prst="straightConnector1">
            <a:avLst/>
          </a:prstGeom>
          <a:ln w="1270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10018092" y="4211582"/>
            <a:ext cx="211" cy="750301"/>
          </a:xfrm>
          <a:prstGeom prst="straightConnector1">
            <a:avLst/>
          </a:prstGeom>
          <a:ln w="1270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539641" y="4460766"/>
            <a:ext cx="1054979" cy="286026"/>
          </a:xfrm>
          <a:prstGeom prst="roundRect">
            <a:avLst>
              <a:gd name="adj" fmla="val 5500"/>
            </a:avLst>
          </a:prstGeom>
          <a:solidFill>
            <a:schemeClr val="bg1"/>
          </a:solid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Virtual </a:t>
            </a:r>
            <a:r>
              <a:rPr lang="en-US" sz="1000" dirty="0" err="1">
                <a:solidFill>
                  <a:srgbClr val="505050"/>
                </a:solidFill>
                <a:latin typeface="Segoe UI"/>
                <a:cs typeface="Segoe UI" panose="020B0502040204020203" pitchFamily="34" charset="0"/>
              </a:rPr>
              <a:t>kubelet</a:t>
            </a:r>
            <a:endParaRPr lang="en-US" sz="100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382673" y="2001822"/>
            <a:ext cx="1270835" cy="876494"/>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686033" y="1951956"/>
            <a:ext cx="1521115" cy="1245151"/>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236212" y="1023493"/>
            <a:ext cx="1521115" cy="310207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4028426" y="1813973"/>
            <a:ext cx="660739" cy="1434399"/>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4028427" y="1813973"/>
            <a:ext cx="1039021" cy="2100118"/>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256588" y="2133189"/>
            <a:ext cx="1" cy="27773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432532" y="3335088"/>
            <a:ext cx="1273266" cy="876494"/>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3999"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335738" y="5350405"/>
            <a:ext cx="300084" cy="266161"/>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1200694" y="5321231"/>
            <a:ext cx="377649" cy="299303"/>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539572" y="5999216"/>
            <a:ext cx="427285" cy="266326"/>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567455" y="5257647"/>
            <a:ext cx="316243" cy="19711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516160" y="1858544"/>
            <a:ext cx="226996" cy="229287"/>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97455" y="3201135"/>
            <a:ext cx="276221" cy="287731"/>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626105" y="3863527"/>
            <a:ext cx="249545" cy="28640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560989" y="4578991"/>
            <a:ext cx="309347" cy="2202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292316" y="2521882"/>
            <a:ext cx="277883" cy="277883"/>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804235" y="3855193"/>
            <a:ext cx="298219" cy="278890"/>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287069" y="3876313"/>
            <a:ext cx="300865" cy="266556"/>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799187" y="5383524"/>
            <a:ext cx="299349" cy="238543"/>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287069" y="5370301"/>
            <a:ext cx="282977" cy="23620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3716270" y="3260913"/>
            <a:ext cx="235991" cy="222452"/>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3699203" y="3947137"/>
            <a:ext cx="261197" cy="189606"/>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a:xfrm>
            <a:off x="3665173" y="4638226"/>
            <a:ext cx="314475" cy="183777"/>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767383" y="1858544"/>
            <a:ext cx="226996" cy="229287"/>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18220" y="5210594"/>
            <a:ext cx="233998" cy="288597"/>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217463" y="5999216"/>
            <a:ext cx="427285" cy="266326"/>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55" name="Rectangle 254">
            <a:hlinkClick r:id="" action="ppaction://noaction"/>
            <a:extLst>
              <a:ext uri="{FF2B5EF4-FFF2-40B4-BE49-F238E27FC236}">
                <a16:creationId xmlns:a16="http://schemas.microsoft.com/office/drawing/2014/main" id="{8BB6CC30-E7F5-4129-A0DB-4506DFC1F517}"/>
              </a:ext>
            </a:extLst>
          </p:cNvPr>
          <p:cNvSpPr/>
          <p:nvPr/>
        </p:nvSpPr>
        <p:spPr bwMode="auto">
          <a:xfrm>
            <a:off x="271788" y="1508343"/>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 action="ppaction://noaction"/>
            <a:extLst>
              <a:ext uri="{FF2B5EF4-FFF2-40B4-BE49-F238E27FC236}">
                <a16:creationId xmlns:a16="http://schemas.microsoft.com/office/drawing/2014/main" id="{9AF586FC-DDCB-4AA0-AB3A-BB3DF6F71280}"/>
              </a:ext>
            </a:extLst>
          </p:cNvPr>
          <p:cNvSpPr/>
          <p:nvPr/>
        </p:nvSpPr>
        <p:spPr bwMode="auto">
          <a:xfrm>
            <a:off x="271788" y="2809910"/>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 action="ppaction://noaction"/>
            <a:extLst>
              <a:ext uri="{FF2B5EF4-FFF2-40B4-BE49-F238E27FC236}">
                <a16:creationId xmlns:a16="http://schemas.microsoft.com/office/drawing/2014/main" id="{4B01B4F8-26ED-4DC0-9D5C-E10E8E072C43}"/>
              </a:ext>
            </a:extLst>
          </p:cNvPr>
          <p:cNvSpPr/>
          <p:nvPr/>
        </p:nvSpPr>
        <p:spPr bwMode="auto">
          <a:xfrm>
            <a:off x="271788" y="4111476"/>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29966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71788" y="206777"/>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5208" y="515602"/>
            <a:ext cx="8819358" cy="871379"/>
          </a:xfrm>
        </p:spPr>
        <p:txBody>
          <a:bodyPr/>
          <a:lstStyle/>
          <a:p>
            <a:pPr algn="ctr"/>
            <a:r>
              <a:rPr lang="en-US" dirty="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2085" y="1328337"/>
            <a:ext cx="7125593" cy="672108"/>
          </a:xfrm>
          <a:prstGeom prst="rect">
            <a:avLst/>
          </a:prstGeom>
          <a:noFill/>
        </p:spPr>
        <p:txBody>
          <a:bodyPr wrap="square" lIns="146283" tIns="146283" rIns="146283" bIns="146283" rtlCol="0">
            <a:spAutoFit/>
          </a:bodyPr>
          <a:lstStyle/>
          <a:p>
            <a:pPr algn="ctr" defTabSz="932563">
              <a:spcAft>
                <a:spcPts val="600"/>
              </a:spcAft>
            </a:pPr>
            <a:r>
              <a:rPr lang="en-US" sz="2400"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222203" y="2095792"/>
            <a:ext cx="2125360" cy="132473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46078" y="2587723"/>
            <a:ext cx="1277605" cy="512238"/>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532505" y="3090436"/>
            <a:ext cx="1504751" cy="18821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2726" y="3877677"/>
            <a:ext cx="664312" cy="664312"/>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359528" y="5542381"/>
            <a:ext cx="3850718" cy="1088872"/>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359531" y="4999143"/>
            <a:ext cx="3850711" cy="4237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284881" y="3420523"/>
            <a:ext cx="0" cy="387528"/>
          </a:xfrm>
          <a:prstGeom prst="straightConnector1">
            <a:avLst/>
          </a:prstGeom>
          <a:ln>
            <a:headEnd type="none"/>
            <a:tailEnd type="triangle"/>
          </a:ln>
        </p:spPr>
        <p:style>
          <a:lnRef idx="1">
            <a:schemeClr val="accent2"/>
          </a:lnRef>
          <a:fillRef idx="0">
            <a:schemeClr val="accent2"/>
          </a:fillRef>
          <a:effectRef idx="0">
            <a:schemeClr val="accent2"/>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532505" y="4581705"/>
            <a:ext cx="1504751" cy="18821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345124" y="2095791"/>
            <a:ext cx="204407" cy="2670554"/>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defTabSz="932563"/>
              <a:endParaRPr lang="en-US">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679773" y="2728458"/>
            <a:ext cx="2258455" cy="1254960"/>
          </a:xfrm>
          <a:prstGeom prst="rect">
            <a:avLst/>
          </a:prstGeom>
          <a:noFill/>
        </p:spPr>
        <p:txBody>
          <a:bodyPr wrap="square" lIns="0" tIns="0" rIns="0" bIns="0" rtlCol="0" anchor="ctr">
            <a:spAutoFit/>
          </a:bodyPr>
          <a:lstStyle/>
          <a:p>
            <a:pPr marL="171417" indent="-171417" defTabSz="932563">
              <a:spcAft>
                <a:spcPts val="600"/>
              </a:spcAft>
              <a:buFont typeface="Arial" panose="020B0604020202020204" pitchFamily="34" charset="0"/>
              <a:buChar char="•"/>
            </a:pPr>
            <a:r>
              <a:rPr lang="en-US" sz="1199" dirty="0">
                <a:solidFill>
                  <a:srgbClr val="505050"/>
                </a:solidFill>
                <a:latin typeface="Segoe UI"/>
                <a:cs typeface="Segoe UI Semibold" panose="020B0702040204020203" pitchFamily="34" charset="0"/>
              </a:rPr>
              <a:t>Managed control pane</a:t>
            </a:r>
          </a:p>
          <a:p>
            <a:pPr marL="171417" indent="-171417" defTabSz="932563">
              <a:spcAft>
                <a:spcPts val="600"/>
              </a:spcAft>
              <a:buFont typeface="Arial" panose="020B0604020202020204" pitchFamily="34" charset="0"/>
              <a:buChar char="•"/>
            </a:pPr>
            <a:r>
              <a:rPr lang="en-US" sz="1199" dirty="0">
                <a:solidFill>
                  <a:srgbClr val="505050"/>
                </a:solidFill>
                <a:latin typeface="Segoe UI"/>
                <a:cs typeface="Segoe UI Semibold" panose="020B0702040204020203" pitchFamily="34" charset="0"/>
              </a:rPr>
              <a:t>Automated upgrades, patches</a:t>
            </a:r>
          </a:p>
          <a:p>
            <a:pPr marL="171417" indent="-171417" defTabSz="932563">
              <a:spcAft>
                <a:spcPts val="600"/>
              </a:spcAft>
              <a:buFont typeface="Arial" panose="020B0604020202020204" pitchFamily="34" charset="0"/>
              <a:buChar char="•"/>
            </a:pPr>
            <a:r>
              <a:rPr lang="en-US" sz="1199" dirty="0">
                <a:solidFill>
                  <a:srgbClr val="505050"/>
                </a:solidFill>
                <a:latin typeface="Segoe UI"/>
                <a:cs typeface="Segoe UI Semibold" panose="020B0702040204020203" pitchFamily="34" charset="0"/>
              </a:rPr>
              <a:t>Easy cluster scaling</a:t>
            </a:r>
          </a:p>
          <a:p>
            <a:pPr marL="171417" indent="-171417" defTabSz="932563">
              <a:spcAft>
                <a:spcPts val="600"/>
              </a:spcAft>
              <a:buFont typeface="Arial" panose="020B0604020202020204" pitchFamily="34" charset="0"/>
              <a:buChar char="•"/>
            </a:pPr>
            <a:r>
              <a:rPr lang="en-US" sz="1199" dirty="0">
                <a:solidFill>
                  <a:srgbClr val="505050"/>
                </a:solidFill>
                <a:latin typeface="Segoe UI"/>
                <a:cs typeface="Segoe UI Semibold" panose="020B0702040204020203" pitchFamily="34" charset="0"/>
              </a:rPr>
              <a:t>Self-healing </a:t>
            </a:r>
          </a:p>
          <a:p>
            <a:pPr marL="171417" indent="-171417" defTabSz="932563">
              <a:spcAft>
                <a:spcPts val="600"/>
              </a:spcAft>
              <a:buFont typeface="Arial" panose="020B0604020202020204" pitchFamily="34" charset="0"/>
              <a:buChar char="•"/>
            </a:pPr>
            <a:r>
              <a:rPr lang="en-US" sz="1199"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324199" y="3032158"/>
            <a:ext cx="375632" cy="623671"/>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933717" y="3738956"/>
            <a:ext cx="1156594" cy="37642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933717" y="5063454"/>
            <a:ext cx="1156594" cy="37642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4062455" y="3342460"/>
            <a:ext cx="2785515" cy="1324316"/>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a:headEnd type="none"/>
              <a:tailEnd type="triangle"/>
            </a:ln>
          </p:spPr>
          <p:style>
            <a:lnRef idx="1">
              <a:schemeClr val="accent2"/>
            </a:lnRef>
            <a:fillRef idx="0">
              <a:schemeClr val="accent2"/>
            </a:fillRef>
            <a:effectRef idx="0">
              <a:schemeClr val="accent2"/>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5078418" y="3852702"/>
            <a:ext cx="1156594" cy="18821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5078418" y="4380540"/>
            <a:ext cx="1156594" cy="18821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228402" y="5997580"/>
            <a:ext cx="454684" cy="472778"/>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7015050" y="5992355"/>
            <a:ext cx="559901" cy="483228"/>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934968" y="6011774"/>
            <a:ext cx="361605" cy="444391"/>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882" y="497"/>
            <a:ext cx="2133295" cy="6993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88251" y="382772"/>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88251" y="1670044"/>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88251" y="2957318"/>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88251" y="4244590"/>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Open Service </a:t>
            </a:r>
            <a:br>
              <a:rPr lang="en-US" sz="1199" dirty="0">
                <a:solidFill>
                  <a:srgbClr val="505050"/>
                </a:solidFill>
                <a:latin typeface="Segoe UI"/>
                <a:cs typeface="Segoe UI" panose="020B0502040204020203" pitchFamily="34" charset="0"/>
              </a:rPr>
            </a:br>
            <a:r>
              <a:rPr lang="en-US" sz="1199" dirty="0">
                <a:solidFill>
                  <a:srgbClr val="505050"/>
                </a:solidFill>
                <a:latin typeface="Segoe UI"/>
                <a:cs typeface="Segoe UI" panose="020B0502040204020203" pitchFamily="34" charset="0"/>
              </a:rPr>
              <a:t>Broker API (OSBA)</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88086" y="384206"/>
            <a:ext cx="558888" cy="539434"/>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34177" y="1682289"/>
            <a:ext cx="584572" cy="51848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703852" y="2979315"/>
            <a:ext cx="660264" cy="523286"/>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6876" y="4179039"/>
            <a:ext cx="607056" cy="613185"/>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350331" y="4374192"/>
            <a:ext cx="366685" cy="604882"/>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
        <p:nvSpPr>
          <p:cNvPr id="197" name="Rectangle 196">
            <a:hlinkClick r:id="" action="ppaction://noaction"/>
            <a:extLst>
              <a:ext uri="{FF2B5EF4-FFF2-40B4-BE49-F238E27FC236}">
                <a16:creationId xmlns:a16="http://schemas.microsoft.com/office/drawing/2014/main" id="{ADAE33BE-2700-4550-9494-921A5AB680EB}"/>
              </a:ext>
            </a:extLst>
          </p:cNvPr>
          <p:cNvSpPr/>
          <p:nvPr/>
        </p:nvSpPr>
        <p:spPr bwMode="auto">
          <a:xfrm>
            <a:off x="271788" y="1508343"/>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 action="ppaction://noaction"/>
            <a:extLst>
              <a:ext uri="{FF2B5EF4-FFF2-40B4-BE49-F238E27FC236}">
                <a16:creationId xmlns:a16="http://schemas.microsoft.com/office/drawing/2014/main" id="{8DF4F80D-3983-45AF-A3F1-62673B7DD3DB}"/>
              </a:ext>
            </a:extLst>
          </p:cNvPr>
          <p:cNvSpPr/>
          <p:nvPr/>
        </p:nvSpPr>
        <p:spPr bwMode="auto">
          <a:xfrm>
            <a:off x="271788" y="2809910"/>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 action="ppaction://noaction"/>
            <a:extLst>
              <a:ext uri="{FF2B5EF4-FFF2-40B4-BE49-F238E27FC236}">
                <a16:creationId xmlns:a16="http://schemas.microsoft.com/office/drawing/2014/main" id="{378FAF47-E2BB-4ED0-B2E6-09C20DA68B7A}"/>
              </a:ext>
            </a:extLst>
          </p:cNvPr>
          <p:cNvSpPr/>
          <p:nvPr/>
        </p:nvSpPr>
        <p:spPr bwMode="auto">
          <a:xfrm>
            <a:off x="271788" y="4111476"/>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325697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0611" y="1897992"/>
            <a:ext cx="10395253" cy="3198540"/>
          </a:xfrm>
          <a:prstGeom prst="rect">
            <a:avLst/>
          </a:prstGeom>
        </p:spPr>
      </p:pic>
      <p:sp>
        <p:nvSpPr>
          <p:cNvPr id="4" name="Title 1"/>
          <p:cNvSpPr txBox="1">
            <a:spLocks/>
          </p:cNvSpPr>
          <p:nvPr/>
        </p:nvSpPr>
        <p:spPr>
          <a:xfrm>
            <a:off x="275482" y="295730"/>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4799" spc="-104">
                <a:gradFill>
                  <a:gsLst>
                    <a:gs pos="1250">
                      <a:srgbClr val="1A1A1A"/>
                    </a:gs>
                    <a:gs pos="100000">
                      <a:srgbClr val="1A1A1A"/>
                    </a:gs>
                  </a:gsLst>
                  <a:lin ang="5400000" scaled="0"/>
                </a:gradFill>
                <a:latin typeface="Segoe UI Semibold"/>
              </a:rPr>
              <a:t>Kubernetes without AKS</a:t>
            </a:r>
          </a:p>
        </p:txBody>
      </p:sp>
    </p:spTree>
    <p:extLst>
      <p:ext uri="{BB962C8B-B14F-4D97-AF65-F5344CB8AC3E}">
        <p14:creationId xmlns:p14="http://schemas.microsoft.com/office/powerpoint/2010/main" val="26062024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6897" y="1897246"/>
            <a:ext cx="10422682" cy="3200034"/>
          </a:xfrm>
          <a:prstGeom prst="rect">
            <a:avLst/>
          </a:prstGeom>
        </p:spPr>
      </p:pic>
      <p:sp>
        <p:nvSpPr>
          <p:cNvPr id="3" name="Title 1"/>
          <p:cNvSpPr txBox="1">
            <a:spLocks/>
          </p:cNvSpPr>
          <p:nvPr/>
        </p:nvSpPr>
        <p:spPr>
          <a:xfrm>
            <a:off x="275482" y="295730"/>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4799" spc="-104">
                <a:gradFill>
                  <a:gsLst>
                    <a:gs pos="1250">
                      <a:srgbClr val="1A1A1A"/>
                    </a:gs>
                    <a:gs pos="100000">
                      <a:srgbClr val="1A1A1A"/>
                    </a:gs>
                  </a:gsLst>
                  <a:lin ang="5400000" scaled="0"/>
                </a:gradFill>
                <a:latin typeface="Segoe UI Semibold"/>
              </a:rPr>
              <a:t>Kubernetes with AKS</a:t>
            </a:r>
          </a:p>
        </p:txBody>
      </p:sp>
    </p:spTree>
    <p:extLst>
      <p:ext uri="{BB962C8B-B14F-4D97-AF65-F5344CB8AC3E}">
        <p14:creationId xmlns:p14="http://schemas.microsoft.com/office/powerpoint/2010/main" val="18686895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Started with AKS</a:t>
            </a:r>
          </a:p>
        </p:txBody>
      </p:sp>
      <p:sp>
        <p:nvSpPr>
          <p:cNvPr id="3" name="Text Placeholder 2"/>
          <p:cNvSpPr>
            <a:spLocks noGrp="1"/>
          </p:cNvSpPr>
          <p:nvPr>
            <p:ph type="body" sz="quarter" idx="10"/>
          </p:nvPr>
        </p:nvSpPr>
        <p:spPr>
          <a:xfrm>
            <a:off x="275546" y="1211612"/>
            <a:ext cx="11887100" cy="5293006"/>
          </a:xfrm>
        </p:spPr>
        <p:txBody>
          <a:bodyPr/>
          <a:lstStyle/>
          <a:p>
            <a:pPr marL="0" indent="0" defTabSz="914224">
              <a:lnSpc>
                <a:spcPct val="100000"/>
              </a:lnSpc>
              <a:spcBef>
                <a:spcPts val="0"/>
              </a:spcBef>
              <a:buSzTx/>
              <a:buNone/>
              <a:defRPr/>
            </a:pPr>
            <a:r>
              <a:rPr lang="en-US" sz="2000">
                <a:latin typeface="Consolas" charset="0"/>
                <a:ea typeface="Consolas" charset="0"/>
                <a:cs typeface="Consolas" charset="0"/>
              </a:rPr>
              <a:t>$ </a:t>
            </a:r>
            <a:r>
              <a:rPr lang="en-US" sz="2000" b="1" err="1">
                <a:latin typeface="Consolas" charset="0"/>
                <a:ea typeface="Consolas" charset="0"/>
                <a:cs typeface="Consolas" charset="0"/>
              </a:rPr>
              <a:t>az</a:t>
            </a:r>
            <a:r>
              <a:rPr lang="en-US" sz="2000" b="1">
                <a:latin typeface="Consolas" charset="0"/>
                <a:ea typeface="Consolas" charset="0"/>
                <a:cs typeface="Consolas" charset="0"/>
              </a:rPr>
              <a:t> </a:t>
            </a:r>
            <a:r>
              <a:rPr lang="en-US" sz="2000" b="1" err="1">
                <a:latin typeface="Consolas" charset="0"/>
                <a:ea typeface="Consolas" charset="0"/>
                <a:cs typeface="Consolas" charset="0"/>
              </a:rPr>
              <a:t>aks</a:t>
            </a:r>
            <a:r>
              <a:rPr lang="en-US" sz="2000" b="1">
                <a:latin typeface="Consolas" charset="0"/>
                <a:ea typeface="Consolas" charset="0"/>
                <a:cs typeface="Consolas" charset="0"/>
              </a:rPr>
              <a:t> create</a:t>
            </a:r>
            <a:r>
              <a:rPr lang="en-US" sz="2000">
                <a:latin typeface="Consolas" charset="0"/>
                <a:ea typeface="Consolas" charset="0"/>
                <a:cs typeface="Consolas" charset="0"/>
              </a:rPr>
              <a:t> -g </a:t>
            </a:r>
            <a:r>
              <a:rPr lang="en-US" sz="2000" err="1">
                <a:latin typeface="Consolas" charset="0"/>
                <a:ea typeface="Consolas" charset="0"/>
                <a:cs typeface="Consolas" charset="0"/>
              </a:rPr>
              <a:t>myResourceGroup</a:t>
            </a:r>
            <a:r>
              <a:rPr lang="en-US" sz="2000">
                <a:latin typeface="Consolas" charset="0"/>
                <a:ea typeface="Consolas" charset="0"/>
                <a:cs typeface="Consolas" charset="0"/>
              </a:rPr>
              <a:t> -n </a:t>
            </a:r>
            <a:r>
              <a:rPr lang="en-US" sz="2000" err="1">
                <a:latin typeface="Consolas" charset="0"/>
                <a:ea typeface="Consolas" charset="0"/>
                <a:cs typeface="Consolas" charset="0"/>
              </a:rPr>
              <a:t>myCluster</a:t>
            </a:r>
            <a:r>
              <a:rPr lang="en-US" sz="2000">
                <a:latin typeface="Consolas" charset="0"/>
                <a:ea typeface="Consolas" charset="0"/>
                <a:cs typeface="Consolas" charset="0"/>
              </a:rPr>
              <a:t> --generate-</a:t>
            </a:r>
            <a:r>
              <a:rPr lang="en-US" sz="2000" err="1">
                <a:latin typeface="Consolas" charset="0"/>
                <a:ea typeface="Consolas" charset="0"/>
                <a:cs typeface="Consolas" charset="0"/>
              </a:rPr>
              <a:t>ssh</a:t>
            </a:r>
            <a:r>
              <a:rPr lang="en-US" sz="2000">
                <a:latin typeface="Consolas" charset="0"/>
                <a:ea typeface="Consolas" charset="0"/>
                <a:cs typeface="Consolas" charset="0"/>
              </a:rPr>
              <a:t>-keys</a:t>
            </a:r>
          </a:p>
          <a:p>
            <a:pPr marL="0" indent="0">
              <a:buNone/>
            </a:pPr>
            <a:r>
              <a:rPr lang="en-US" sz="2000">
                <a:latin typeface="Consolas" charset="0"/>
                <a:ea typeface="Consolas" charset="0"/>
                <a:cs typeface="Consolas" charset="0"/>
              </a:rPr>
              <a:t>\ Running ..</a:t>
            </a:r>
          </a:p>
          <a:p>
            <a:pPr marL="0" indent="0" defTabSz="914224">
              <a:lnSpc>
                <a:spcPct val="100000"/>
              </a:lnSpc>
              <a:spcBef>
                <a:spcPts val="0"/>
              </a:spcBef>
              <a:buSzTx/>
              <a:buNone/>
              <a:defRPr/>
            </a:pPr>
            <a:endParaRPr lang="en-US" sz="2000">
              <a:latin typeface="Consolas" charset="0"/>
              <a:ea typeface="Consolas" charset="0"/>
              <a:cs typeface="Consolas" charset="0"/>
            </a:endParaRPr>
          </a:p>
          <a:p>
            <a:pPr marL="0" indent="0" defTabSz="914224">
              <a:lnSpc>
                <a:spcPct val="100000"/>
              </a:lnSpc>
              <a:spcBef>
                <a:spcPts val="0"/>
              </a:spcBef>
              <a:buSzTx/>
              <a:buNone/>
            </a:pPr>
            <a:r>
              <a:rPr lang="mr-IN" sz="2000">
                <a:latin typeface="Consolas" charset="0"/>
                <a:ea typeface="Consolas" charset="0"/>
                <a:cs typeface="Consolas" charset="0"/>
              </a:rPr>
              <a:t>$ </a:t>
            </a:r>
            <a:r>
              <a:rPr lang="en-US" sz="2000" b="1" err="1">
                <a:latin typeface="Consolas" charset="0"/>
                <a:ea typeface="Consolas" charset="0"/>
                <a:cs typeface="Consolas" charset="0"/>
              </a:rPr>
              <a:t>az</a:t>
            </a:r>
            <a:r>
              <a:rPr lang="en-US" sz="2000" b="1">
                <a:latin typeface="Consolas" charset="0"/>
                <a:ea typeface="Consolas" charset="0"/>
                <a:cs typeface="Consolas" charset="0"/>
              </a:rPr>
              <a:t> </a:t>
            </a:r>
            <a:r>
              <a:rPr lang="en-US" sz="2000" b="1" err="1">
                <a:latin typeface="Consolas" charset="0"/>
                <a:ea typeface="Consolas" charset="0"/>
                <a:cs typeface="Consolas" charset="0"/>
              </a:rPr>
              <a:t>aks</a:t>
            </a:r>
            <a:r>
              <a:rPr lang="en-US" sz="2000" b="1">
                <a:latin typeface="Consolas" charset="0"/>
                <a:ea typeface="Consolas" charset="0"/>
                <a:cs typeface="Consolas" charset="0"/>
              </a:rPr>
              <a:t> install-cli</a:t>
            </a:r>
          </a:p>
          <a:p>
            <a:pPr marL="0" indent="0" defTabSz="914224">
              <a:lnSpc>
                <a:spcPct val="100000"/>
              </a:lnSpc>
              <a:spcBef>
                <a:spcPts val="0"/>
              </a:spcBef>
              <a:buSzTx/>
              <a:buNone/>
            </a:pPr>
            <a:r>
              <a:rPr lang="en-US" sz="2000">
                <a:latin typeface="Consolas" charset="0"/>
                <a:ea typeface="Consolas" charset="0"/>
                <a:cs typeface="Consolas" charset="0"/>
              </a:rPr>
              <a:t>Downloading client to /</a:t>
            </a:r>
            <a:r>
              <a:rPr lang="en-US" sz="2000" err="1">
                <a:latin typeface="Consolas" charset="0"/>
                <a:ea typeface="Consolas" charset="0"/>
                <a:cs typeface="Consolas" charset="0"/>
              </a:rPr>
              <a:t>usr</a:t>
            </a:r>
            <a:r>
              <a:rPr lang="en-US" sz="2000">
                <a:latin typeface="Consolas" charset="0"/>
                <a:ea typeface="Consolas" charset="0"/>
                <a:cs typeface="Consolas" charset="0"/>
              </a:rPr>
              <a:t>/local/bin/</a:t>
            </a:r>
            <a:r>
              <a:rPr lang="en-US" sz="2000" err="1">
                <a:latin typeface="Consolas" charset="0"/>
                <a:ea typeface="Consolas" charset="0"/>
                <a:cs typeface="Consolas" charset="0"/>
              </a:rPr>
              <a:t>kubectl</a:t>
            </a:r>
            <a:r>
              <a:rPr lang="en-US" sz="2000">
                <a:latin typeface="Consolas" charset="0"/>
                <a:ea typeface="Consolas" charset="0"/>
                <a:cs typeface="Consolas" charset="0"/>
              </a:rPr>
              <a:t> ..</a:t>
            </a:r>
          </a:p>
          <a:p>
            <a:pPr marL="0" indent="0" defTabSz="914224">
              <a:lnSpc>
                <a:spcPct val="100000"/>
              </a:lnSpc>
              <a:spcBef>
                <a:spcPts val="0"/>
              </a:spcBef>
              <a:buSzTx/>
              <a:buNone/>
            </a:pPr>
            <a:endParaRPr lang="en-US" sz="1599">
              <a:latin typeface="Consolas" charset="0"/>
              <a:ea typeface="Consolas" charset="0"/>
              <a:cs typeface="Consolas" charset="0"/>
            </a:endParaRPr>
          </a:p>
          <a:p>
            <a:pPr marL="0" indent="0">
              <a:buNone/>
            </a:pPr>
            <a:r>
              <a:rPr lang="en-US" sz="2000">
                <a:latin typeface="Consolas" charset="0"/>
                <a:ea typeface="Consolas" charset="0"/>
                <a:cs typeface="Consolas" charset="0"/>
              </a:rPr>
              <a:t>$ </a:t>
            </a:r>
            <a:r>
              <a:rPr lang="en-US" sz="2000" b="1" err="1">
                <a:latin typeface="Consolas" charset="0"/>
                <a:ea typeface="Consolas" charset="0"/>
                <a:cs typeface="Consolas" charset="0"/>
              </a:rPr>
              <a:t>az</a:t>
            </a:r>
            <a:r>
              <a:rPr lang="en-US" sz="2000" b="1">
                <a:latin typeface="Consolas" charset="0"/>
                <a:ea typeface="Consolas" charset="0"/>
                <a:cs typeface="Consolas" charset="0"/>
              </a:rPr>
              <a:t> </a:t>
            </a:r>
            <a:r>
              <a:rPr lang="en-US" sz="2000" b="1" err="1">
                <a:latin typeface="Consolas" charset="0"/>
                <a:ea typeface="Consolas" charset="0"/>
                <a:cs typeface="Consolas" charset="0"/>
              </a:rPr>
              <a:t>aks</a:t>
            </a:r>
            <a:r>
              <a:rPr lang="en-US" sz="2000" b="1">
                <a:latin typeface="Consolas" charset="0"/>
                <a:ea typeface="Consolas" charset="0"/>
                <a:cs typeface="Consolas" charset="0"/>
              </a:rPr>
              <a:t> get-credentials </a:t>
            </a:r>
            <a:r>
              <a:rPr lang="en-US" sz="2000">
                <a:latin typeface="Consolas" charset="0"/>
                <a:ea typeface="Consolas" charset="0"/>
                <a:cs typeface="Consolas" charset="0"/>
              </a:rPr>
              <a:t>-g </a:t>
            </a:r>
            <a:r>
              <a:rPr lang="en-US" sz="2000" err="1">
                <a:latin typeface="Consolas" charset="0"/>
                <a:ea typeface="Consolas" charset="0"/>
                <a:cs typeface="Consolas" charset="0"/>
              </a:rPr>
              <a:t>myResourceGroup</a:t>
            </a:r>
            <a:r>
              <a:rPr lang="en-US" sz="2000">
                <a:latin typeface="Consolas" charset="0"/>
                <a:ea typeface="Consolas" charset="0"/>
                <a:cs typeface="Consolas" charset="0"/>
              </a:rPr>
              <a:t> -n </a:t>
            </a:r>
            <a:r>
              <a:rPr lang="en-US" sz="2000" err="1">
                <a:latin typeface="Consolas" charset="0"/>
                <a:ea typeface="Consolas" charset="0"/>
                <a:cs typeface="Consolas" charset="0"/>
              </a:rPr>
              <a:t>myCluster</a:t>
            </a:r>
            <a:r>
              <a:rPr lang="en-US" sz="2000">
                <a:latin typeface="Consolas" charset="0"/>
                <a:ea typeface="Consolas" charset="0"/>
                <a:cs typeface="Consolas" charset="0"/>
              </a:rPr>
              <a:t> </a:t>
            </a:r>
          </a:p>
          <a:p>
            <a:pPr marL="0" indent="0">
              <a:buNone/>
            </a:pPr>
            <a:r>
              <a:rPr lang="en-US" sz="2000">
                <a:latin typeface="Consolas" charset="0"/>
                <a:ea typeface="Consolas" charset="0"/>
                <a:cs typeface="Consolas" charset="0"/>
              </a:rPr>
              <a:t>Merged "</a:t>
            </a:r>
            <a:r>
              <a:rPr lang="en-US" sz="2000" err="1">
                <a:latin typeface="Consolas" charset="0"/>
                <a:ea typeface="Consolas" charset="0"/>
                <a:cs typeface="Consolas" charset="0"/>
              </a:rPr>
              <a:t>myCluster</a:t>
            </a:r>
            <a:r>
              <a:rPr lang="en-US" sz="2000">
                <a:latin typeface="Consolas" charset="0"/>
                <a:ea typeface="Consolas" charset="0"/>
                <a:cs typeface="Consolas" charset="0"/>
              </a:rPr>
              <a:t>" as current context ..</a:t>
            </a:r>
          </a:p>
          <a:p>
            <a:pPr marL="0" indent="0">
              <a:buNone/>
            </a:pPr>
            <a:endParaRPr lang="en-US" sz="2000">
              <a:latin typeface="Consolas" charset="0"/>
              <a:ea typeface="Consolas" charset="0"/>
              <a:cs typeface="Consolas" charset="0"/>
            </a:endParaRPr>
          </a:p>
          <a:p>
            <a:pPr marL="0" indent="0" defTabSz="914224">
              <a:lnSpc>
                <a:spcPct val="100000"/>
              </a:lnSpc>
              <a:spcBef>
                <a:spcPts val="0"/>
              </a:spcBef>
              <a:buSzTx/>
              <a:buNone/>
            </a:pPr>
            <a:r>
              <a:rPr lang="en-US" sz="2000">
                <a:latin typeface="Consolas" charset="0"/>
                <a:ea typeface="Consolas" charset="0"/>
                <a:cs typeface="Consolas" charset="0"/>
              </a:rPr>
              <a:t>$ </a:t>
            </a:r>
            <a:r>
              <a:rPr lang="en-US" sz="2000" b="1" err="1">
                <a:latin typeface="Consolas" charset="0"/>
                <a:ea typeface="Consolas" charset="0"/>
                <a:cs typeface="Consolas" charset="0"/>
              </a:rPr>
              <a:t>kubectl</a:t>
            </a:r>
            <a:r>
              <a:rPr lang="en-US" sz="2000" b="1">
                <a:latin typeface="Consolas" charset="0"/>
                <a:ea typeface="Consolas" charset="0"/>
                <a:cs typeface="Consolas" charset="0"/>
              </a:rPr>
              <a:t> get nodes</a:t>
            </a:r>
          </a:p>
          <a:p>
            <a:pPr marL="0" indent="0">
              <a:buNone/>
            </a:pPr>
            <a:r>
              <a:rPr lang="is-IS" sz="2000">
                <a:latin typeface="Consolas" charset="0"/>
                <a:ea typeface="Consolas" charset="0"/>
                <a:cs typeface="Consolas" charset="0"/>
              </a:rPr>
              <a:t>NAME                       STATUS    AGE       VERSION</a:t>
            </a:r>
          </a:p>
          <a:p>
            <a:pPr marL="0" indent="0">
              <a:buNone/>
            </a:pPr>
            <a:r>
              <a:rPr lang="is-IS" sz="2000">
                <a:latin typeface="Consolas" charset="0"/>
                <a:ea typeface="Consolas" charset="0"/>
                <a:cs typeface="Consolas" charset="0"/>
              </a:rPr>
              <a:t>aks-mycluster-36851231-0   Ready     4m        v1.8.1</a:t>
            </a:r>
          </a:p>
          <a:p>
            <a:pPr marL="0" indent="0">
              <a:buNone/>
            </a:pPr>
            <a:r>
              <a:rPr lang="is-IS" sz="2000">
                <a:latin typeface="Consolas" charset="0"/>
                <a:ea typeface="Consolas" charset="0"/>
                <a:cs typeface="Consolas" charset="0"/>
              </a:rPr>
              <a:t>aks-mycluster-36851231-1   Ready     4m        v1.8.1</a:t>
            </a:r>
          </a:p>
          <a:p>
            <a:pPr marL="0" indent="0">
              <a:buNone/>
            </a:pPr>
            <a:r>
              <a:rPr lang="is-IS" sz="2000">
                <a:latin typeface="Consolas" charset="0"/>
                <a:ea typeface="Consolas" charset="0"/>
                <a:cs typeface="Consolas" charset="0"/>
              </a:rPr>
              <a:t>aks-mycluster-36851231-2   Ready     4m        v1.8.1</a:t>
            </a:r>
          </a:p>
          <a:p>
            <a:pPr marL="0" indent="0" defTabSz="914224">
              <a:lnSpc>
                <a:spcPct val="100000"/>
              </a:lnSpc>
              <a:spcBef>
                <a:spcPts val="0"/>
              </a:spcBef>
              <a:buSzTx/>
              <a:buNone/>
            </a:pPr>
            <a:br>
              <a:rPr lang="en-US" sz="2000">
                <a:latin typeface="Consolas" charset="0"/>
                <a:ea typeface="Consolas" charset="0"/>
                <a:cs typeface="Consolas" charset="0"/>
              </a:rPr>
            </a:br>
            <a:endParaRPr lang="en-US" sz="2000">
              <a:latin typeface="Consolas" charset="0"/>
              <a:ea typeface="Consolas" charset="0"/>
              <a:cs typeface="Consolas" charset="0"/>
            </a:endParaRPr>
          </a:p>
        </p:txBody>
      </p:sp>
    </p:spTree>
    <p:extLst>
      <p:ext uri="{BB962C8B-B14F-4D97-AF65-F5344CB8AC3E}">
        <p14:creationId xmlns:p14="http://schemas.microsoft.com/office/powerpoint/2010/main" val="25140930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In reality, you </a:t>
            </a:r>
            <a:r>
              <a:rPr lang="en-US" dirty="0" err="1"/>
              <a:t>shoudn’t</a:t>
            </a:r>
            <a:r>
              <a:rPr lang="en-US" dirty="0"/>
              <a:t> …</a:t>
            </a:r>
          </a:p>
        </p:txBody>
      </p:sp>
    </p:spTree>
    <p:extLst>
      <p:ext uri="{BB962C8B-B14F-4D97-AF65-F5344CB8AC3E}">
        <p14:creationId xmlns:p14="http://schemas.microsoft.com/office/powerpoint/2010/main" val="289910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an AKS cluster</a:t>
            </a:r>
          </a:p>
        </p:txBody>
      </p:sp>
      <p:sp>
        <p:nvSpPr>
          <p:cNvPr id="3" name="Text Placeholder 2"/>
          <p:cNvSpPr>
            <a:spLocks noGrp="1"/>
          </p:cNvSpPr>
          <p:nvPr>
            <p:ph type="body" sz="quarter" idx="10"/>
          </p:nvPr>
        </p:nvSpPr>
        <p:spPr>
          <a:xfrm>
            <a:off x="275546" y="1211612"/>
            <a:ext cx="11887100" cy="5446873"/>
          </a:xfrm>
        </p:spPr>
        <p:txBody>
          <a:bodyPr/>
          <a:lstStyle/>
          <a:p>
            <a:pPr marL="0" indent="0" defTabSz="914224">
              <a:lnSpc>
                <a:spcPct val="100000"/>
              </a:lnSpc>
              <a:spcBef>
                <a:spcPts val="0"/>
              </a:spcBef>
              <a:buSzTx/>
              <a:buNone/>
            </a:pPr>
            <a:r>
              <a:rPr lang="mr-IN" sz="2000">
                <a:latin typeface="Consolas" charset="0"/>
                <a:ea typeface="Consolas" charset="0"/>
                <a:cs typeface="Consolas" charset="0"/>
              </a:rPr>
              <a:t>$ </a:t>
            </a:r>
            <a:r>
              <a:rPr lang="mr-IN" sz="2000" b="1" err="1">
                <a:latin typeface="Consolas" charset="0"/>
                <a:ea typeface="Consolas" charset="0"/>
                <a:cs typeface="Consolas" charset="0"/>
              </a:rPr>
              <a:t>az</a:t>
            </a:r>
            <a:r>
              <a:rPr lang="mr-IN" sz="2000" b="1">
                <a:latin typeface="Consolas" charset="0"/>
                <a:ea typeface="Consolas" charset="0"/>
                <a:cs typeface="Consolas" charset="0"/>
              </a:rPr>
              <a:t> </a:t>
            </a:r>
            <a:r>
              <a:rPr lang="mr-IN" sz="2000" b="1" err="1">
                <a:latin typeface="Consolas" charset="0"/>
                <a:ea typeface="Consolas" charset="0"/>
                <a:cs typeface="Consolas" charset="0"/>
              </a:rPr>
              <a:t>aks</a:t>
            </a:r>
            <a:r>
              <a:rPr lang="mr-IN" sz="2000" b="1">
                <a:latin typeface="Consolas" charset="0"/>
                <a:ea typeface="Consolas" charset="0"/>
                <a:cs typeface="Consolas" charset="0"/>
              </a:rPr>
              <a:t> </a:t>
            </a:r>
            <a:r>
              <a:rPr lang="mr-IN" sz="2000" b="1" err="1">
                <a:latin typeface="Consolas" charset="0"/>
                <a:ea typeface="Consolas" charset="0"/>
                <a:cs typeface="Consolas" charset="0"/>
              </a:rPr>
              <a:t>list</a:t>
            </a:r>
            <a:r>
              <a:rPr lang="en-US" sz="2000">
                <a:latin typeface="Consolas" charset="0"/>
                <a:ea typeface="Consolas" charset="0"/>
                <a:cs typeface="Consolas" charset="0"/>
              </a:rPr>
              <a:t> </a:t>
            </a:r>
            <a:r>
              <a:rPr lang="mr-IN" sz="2000">
                <a:latin typeface="Consolas" charset="0"/>
                <a:ea typeface="Consolas" charset="0"/>
                <a:cs typeface="Consolas" charset="0"/>
              </a:rPr>
              <a:t>–</a:t>
            </a:r>
            <a:r>
              <a:rPr lang="en-US" sz="2000">
                <a:latin typeface="Consolas" charset="0"/>
                <a:ea typeface="Consolas" charset="0"/>
                <a:cs typeface="Consolas" charset="0"/>
              </a:rPr>
              <a:t>o table</a:t>
            </a:r>
          </a:p>
          <a:p>
            <a:pPr marL="0" indent="0" defTabSz="914224">
              <a:lnSpc>
                <a:spcPct val="100000"/>
              </a:lnSpc>
              <a:spcBef>
                <a:spcPts val="0"/>
              </a:spcBef>
              <a:buSzTx/>
              <a:buNone/>
            </a:pPr>
            <a:r>
              <a:rPr lang="mr-IN" sz="1599" err="1">
                <a:latin typeface="Consolas" charset="0"/>
                <a:ea typeface="Consolas" charset="0"/>
                <a:cs typeface="Consolas" charset="0"/>
              </a:rPr>
              <a:t>Name</a:t>
            </a:r>
            <a:r>
              <a:rPr lang="mr-IN" sz="1599">
                <a:latin typeface="Consolas" charset="0"/>
                <a:ea typeface="Consolas" charset="0"/>
                <a:cs typeface="Consolas" charset="0"/>
              </a:rPr>
              <a:t>                </a:t>
            </a:r>
            <a:r>
              <a:rPr lang="mr-IN" sz="1599" err="1">
                <a:latin typeface="Consolas" charset="0"/>
                <a:ea typeface="Consolas" charset="0"/>
                <a:cs typeface="Consolas" charset="0"/>
              </a:rPr>
              <a:t>Location</a:t>
            </a:r>
            <a:r>
              <a:rPr lang="mr-IN" sz="1599">
                <a:latin typeface="Consolas" charset="0"/>
                <a:ea typeface="Consolas" charset="0"/>
                <a:cs typeface="Consolas" charset="0"/>
              </a:rPr>
              <a:t>    </a:t>
            </a:r>
            <a:r>
              <a:rPr lang="mr-IN" sz="1599" err="1">
                <a:latin typeface="Consolas" charset="0"/>
                <a:ea typeface="Consolas" charset="0"/>
                <a:cs typeface="Consolas" charset="0"/>
              </a:rPr>
              <a:t>ResourceGroup</a:t>
            </a:r>
            <a:r>
              <a:rPr lang="mr-IN" sz="1599">
                <a:latin typeface="Consolas" charset="0"/>
                <a:ea typeface="Consolas" charset="0"/>
                <a:cs typeface="Consolas" charset="0"/>
              </a:rPr>
              <a:t>     </a:t>
            </a:r>
            <a:r>
              <a:rPr lang="mr-IN" sz="1599" err="1">
                <a:latin typeface="Consolas" charset="0"/>
                <a:ea typeface="Consolas" charset="0"/>
                <a:cs typeface="Consolas" charset="0"/>
              </a:rPr>
              <a:t>KubernetesRelease</a:t>
            </a:r>
            <a:r>
              <a:rPr lang="mr-IN" sz="1599">
                <a:latin typeface="Consolas" charset="0"/>
                <a:ea typeface="Consolas" charset="0"/>
                <a:cs typeface="Consolas" charset="0"/>
              </a:rPr>
              <a:t>  </a:t>
            </a:r>
            <a:r>
              <a:rPr lang="mr-IN" sz="1599" err="1">
                <a:latin typeface="Consolas" charset="0"/>
                <a:ea typeface="Consolas" charset="0"/>
                <a:cs typeface="Consolas" charset="0"/>
              </a:rPr>
              <a:t>ProvisioningState</a:t>
            </a:r>
            <a:endParaRPr lang="en-US" sz="1599">
              <a:latin typeface="Consolas" charset="0"/>
              <a:ea typeface="Consolas" charset="0"/>
              <a:cs typeface="Consolas" charset="0"/>
            </a:endParaRPr>
          </a:p>
          <a:p>
            <a:pPr marL="0" indent="0" defTabSz="914224">
              <a:lnSpc>
                <a:spcPct val="100000"/>
              </a:lnSpc>
              <a:spcBef>
                <a:spcPts val="0"/>
              </a:spcBef>
              <a:buSzTx/>
              <a:buNone/>
            </a:pPr>
            <a:r>
              <a:rPr lang="mr-IN" sz="1599">
                <a:latin typeface="Consolas" charset="0"/>
                <a:ea typeface="Consolas" charset="0"/>
                <a:cs typeface="Consolas" charset="0"/>
              </a:rPr>
              <a:t>------------------  ----------  --------------  -------------------  -------------------</a:t>
            </a:r>
            <a:endParaRPr lang="en-US" sz="1599">
              <a:latin typeface="Consolas" charset="0"/>
              <a:ea typeface="Consolas" charset="0"/>
              <a:cs typeface="Consolas" charset="0"/>
            </a:endParaRPr>
          </a:p>
          <a:p>
            <a:pPr marL="0" indent="0" defTabSz="914224">
              <a:lnSpc>
                <a:spcPct val="100000"/>
              </a:lnSpc>
              <a:spcBef>
                <a:spcPts val="0"/>
              </a:spcBef>
              <a:buSzTx/>
              <a:buNone/>
            </a:pPr>
            <a:r>
              <a:rPr lang="en-US" sz="1599" err="1">
                <a:latin typeface="Consolas" charset="0"/>
                <a:ea typeface="Consolas" charset="0"/>
                <a:cs typeface="Consolas" charset="0"/>
              </a:rPr>
              <a:t>myCluster</a:t>
            </a:r>
            <a:r>
              <a:rPr lang="en-US" sz="1599">
                <a:latin typeface="Consolas" charset="0"/>
                <a:ea typeface="Consolas" charset="0"/>
                <a:cs typeface="Consolas" charset="0"/>
              </a:rPr>
              <a:t>    </a:t>
            </a:r>
            <a:r>
              <a:rPr lang="mr-IN" sz="1599">
                <a:latin typeface="Consolas" charset="0"/>
                <a:ea typeface="Consolas" charset="0"/>
                <a:cs typeface="Consolas" charset="0"/>
              </a:rPr>
              <a:t>       westus2     </a:t>
            </a:r>
            <a:r>
              <a:rPr lang="en-US" sz="1599" err="1">
                <a:latin typeface="Consolas" charset="0"/>
                <a:ea typeface="Consolas" charset="0"/>
                <a:cs typeface="Consolas" charset="0"/>
              </a:rPr>
              <a:t>myResourceGroup</a:t>
            </a:r>
            <a:r>
              <a:rPr lang="mr-IN" sz="1599">
                <a:latin typeface="Consolas" charset="0"/>
                <a:ea typeface="Consolas" charset="0"/>
                <a:cs typeface="Consolas" charset="0"/>
              </a:rPr>
              <a:t>               1.</a:t>
            </a:r>
            <a:r>
              <a:rPr lang="en-US" sz="1599">
                <a:latin typeface="Consolas" charset="0"/>
                <a:ea typeface="Consolas" charset="0"/>
                <a:cs typeface="Consolas" charset="0"/>
              </a:rPr>
              <a:t>7.7</a:t>
            </a:r>
            <a:r>
              <a:rPr lang="mr-IN" sz="1599">
                <a:latin typeface="Consolas" charset="0"/>
                <a:ea typeface="Consolas" charset="0"/>
                <a:cs typeface="Consolas" charset="0"/>
              </a:rPr>
              <a:t>  </a:t>
            </a:r>
            <a:r>
              <a:rPr lang="mr-IN" sz="1599" err="1">
                <a:latin typeface="Consolas" charset="0"/>
                <a:ea typeface="Consolas" charset="0"/>
                <a:cs typeface="Consolas" charset="0"/>
              </a:rPr>
              <a:t>Succeeded</a:t>
            </a:r>
            <a:r>
              <a:rPr lang="mr-IN" sz="1599">
                <a:latin typeface="Consolas" charset="0"/>
                <a:ea typeface="Consolas" charset="0"/>
                <a:cs typeface="Consolas" charset="0"/>
              </a:rPr>
              <a:t>          </a:t>
            </a:r>
            <a:endParaRPr lang="en-US" sz="1599">
              <a:latin typeface="Consolas" charset="0"/>
              <a:ea typeface="Consolas" charset="0"/>
              <a:cs typeface="Consolas" charset="0"/>
            </a:endParaRPr>
          </a:p>
          <a:p>
            <a:pPr marL="0" indent="0" defTabSz="914224">
              <a:lnSpc>
                <a:spcPct val="100000"/>
              </a:lnSpc>
              <a:spcBef>
                <a:spcPts val="0"/>
              </a:spcBef>
              <a:buSzTx/>
              <a:buNone/>
            </a:pPr>
            <a:endParaRPr lang="en-US" sz="1599">
              <a:latin typeface="Consolas" charset="0"/>
              <a:ea typeface="Consolas" charset="0"/>
              <a:cs typeface="Consolas" charset="0"/>
            </a:endParaRPr>
          </a:p>
          <a:p>
            <a:pPr marL="0" indent="0" defTabSz="914224">
              <a:lnSpc>
                <a:spcPct val="100000"/>
              </a:lnSpc>
              <a:spcBef>
                <a:spcPts val="0"/>
              </a:spcBef>
              <a:buSzTx/>
              <a:buNone/>
            </a:pPr>
            <a:r>
              <a:rPr lang="en-US" sz="2000">
                <a:latin typeface="Consolas" charset="0"/>
                <a:ea typeface="Consolas" charset="0"/>
                <a:cs typeface="Consolas" charset="0"/>
              </a:rPr>
              <a:t>$ </a:t>
            </a:r>
            <a:r>
              <a:rPr lang="en-US" sz="2000" b="1" err="1">
                <a:latin typeface="Consolas" charset="0"/>
                <a:ea typeface="Consolas" charset="0"/>
                <a:cs typeface="Consolas" charset="0"/>
              </a:rPr>
              <a:t>az</a:t>
            </a:r>
            <a:r>
              <a:rPr lang="en-US" sz="2000" b="1">
                <a:latin typeface="Consolas" charset="0"/>
                <a:ea typeface="Consolas" charset="0"/>
                <a:cs typeface="Consolas" charset="0"/>
              </a:rPr>
              <a:t> </a:t>
            </a:r>
            <a:r>
              <a:rPr lang="en-US" sz="2000" b="1" err="1">
                <a:latin typeface="Consolas" charset="0"/>
                <a:ea typeface="Consolas" charset="0"/>
                <a:cs typeface="Consolas" charset="0"/>
              </a:rPr>
              <a:t>aks</a:t>
            </a:r>
            <a:r>
              <a:rPr lang="en-US" sz="2000" b="1">
                <a:latin typeface="Consolas" charset="0"/>
                <a:ea typeface="Consolas" charset="0"/>
                <a:cs typeface="Consolas" charset="0"/>
              </a:rPr>
              <a:t> upgrade</a:t>
            </a:r>
            <a:r>
              <a:rPr lang="en-US" sz="2000">
                <a:latin typeface="Consolas" charset="0"/>
                <a:ea typeface="Consolas" charset="0"/>
                <a:cs typeface="Consolas" charset="0"/>
              </a:rPr>
              <a:t> -g </a:t>
            </a:r>
            <a:r>
              <a:rPr lang="en-US" sz="2000" err="1">
                <a:latin typeface="Consolas" charset="0"/>
                <a:ea typeface="Consolas" charset="0"/>
                <a:cs typeface="Consolas" charset="0"/>
              </a:rPr>
              <a:t>myResourceGroup</a:t>
            </a:r>
            <a:r>
              <a:rPr lang="en-US" sz="2000">
                <a:latin typeface="Consolas" charset="0"/>
                <a:ea typeface="Consolas" charset="0"/>
                <a:cs typeface="Consolas" charset="0"/>
              </a:rPr>
              <a:t> -n </a:t>
            </a:r>
            <a:r>
              <a:rPr lang="en-US" sz="2000" err="1">
                <a:latin typeface="Consolas" charset="0"/>
                <a:ea typeface="Consolas" charset="0"/>
                <a:cs typeface="Consolas" charset="0"/>
              </a:rPr>
              <a:t>myCluster</a:t>
            </a:r>
            <a:r>
              <a:rPr lang="en-US" sz="2000">
                <a:latin typeface="Consolas" charset="0"/>
                <a:ea typeface="Consolas" charset="0"/>
                <a:cs typeface="Consolas" charset="0"/>
              </a:rPr>
              <a:t> </a:t>
            </a:r>
            <a:r>
              <a:rPr lang="mr-IN" sz="2000">
                <a:latin typeface="Consolas" charset="0"/>
                <a:ea typeface="Consolas" charset="0"/>
                <a:cs typeface="Consolas" charset="0"/>
              </a:rPr>
              <a:t>–</a:t>
            </a:r>
            <a:r>
              <a:rPr lang="en-US" sz="2000">
                <a:latin typeface="Consolas" charset="0"/>
                <a:ea typeface="Consolas" charset="0"/>
                <a:cs typeface="Consolas" charset="0"/>
              </a:rPr>
              <a:t>-</a:t>
            </a:r>
            <a:r>
              <a:rPr lang="en-US" sz="2000" err="1">
                <a:latin typeface="Consolas" charset="0"/>
                <a:ea typeface="Consolas" charset="0"/>
                <a:cs typeface="Consolas" charset="0"/>
              </a:rPr>
              <a:t>kubernetes</a:t>
            </a:r>
            <a:r>
              <a:rPr lang="en-US" sz="2000">
                <a:latin typeface="Consolas" charset="0"/>
                <a:ea typeface="Consolas" charset="0"/>
                <a:cs typeface="Consolas" charset="0"/>
              </a:rPr>
              <a:t>-version 1.8.1 </a:t>
            </a:r>
          </a:p>
          <a:p>
            <a:pPr marL="0" indent="0">
              <a:buNone/>
            </a:pPr>
            <a:r>
              <a:rPr lang="en-US" sz="2000"/>
              <a:t>\ Running ..</a:t>
            </a:r>
          </a:p>
          <a:p>
            <a:pPr marL="0" indent="0">
              <a:buNone/>
            </a:pPr>
            <a:endParaRPr lang="en-US" sz="2000"/>
          </a:p>
          <a:p>
            <a:pPr marL="0" indent="0" defTabSz="914224">
              <a:lnSpc>
                <a:spcPct val="100000"/>
              </a:lnSpc>
              <a:spcBef>
                <a:spcPts val="0"/>
              </a:spcBef>
              <a:buSzTx/>
              <a:buNone/>
            </a:pPr>
            <a:r>
              <a:rPr lang="en-US" sz="2000">
                <a:latin typeface="Consolas" charset="0"/>
                <a:ea typeface="Consolas" charset="0"/>
                <a:cs typeface="Consolas" charset="0"/>
              </a:rPr>
              <a:t>$ </a:t>
            </a:r>
            <a:r>
              <a:rPr lang="en-US" sz="2000" b="1" err="1">
                <a:latin typeface="Consolas" charset="0"/>
                <a:ea typeface="Consolas" charset="0"/>
                <a:cs typeface="Consolas" charset="0"/>
              </a:rPr>
              <a:t>kubectl</a:t>
            </a:r>
            <a:r>
              <a:rPr lang="en-US" sz="2000" b="1">
                <a:latin typeface="Consolas" charset="0"/>
                <a:ea typeface="Consolas" charset="0"/>
                <a:cs typeface="Consolas" charset="0"/>
              </a:rPr>
              <a:t> get nodes</a:t>
            </a:r>
          </a:p>
          <a:p>
            <a:pPr marL="0" indent="0">
              <a:buNone/>
            </a:pPr>
            <a:r>
              <a:rPr lang="is-IS" sz="2000">
                <a:latin typeface="Consolas" charset="0"/>
                <a:ea typeface="Consolas" charset="0"/>
                <a:cs typeface="Consolas" charset="0"/>
              </a:rPr>
              <a:t>NAME                       STATUS    AGE       VERSION</a:t>
            </a:r>
          </a:p>
          <a:p>
            <a:pPr marL="0" indent="0">
              <a:buNone/>
            </a:pPr>
            <a:r>
              <a:rPr lang="is-IS" sz="2000">
                <a:latin typeface="Consolas" charset="0"/>
                <a:ea typeface="Consolas" charset="0"/>
                <a:cs typeface="Consolas" charset="0"/>
              </a:rPr>
              <a:t>aks-mycluster-36851231-0   Ready     12m       v1.8.1</a:t>
            </a:r>
          </a:p>
          <a:p>
            <a:pPr marL="0" indent="0">
              <a:buNone/>
            </a:pPr>
            <a:r>
              <a:rPr lang="is-IS" sz="2000">
                <a:latin typeface="Consolas" charset="0"/>
                <a:ea typeface="Consolas" charset="0"/>
                <a:cs typeface="Consolas" charset="0"/>
              </a:rPr>
              <a:t>aks-mycluster-36851231-1   Ready     8m        v1.8.1</a:t>
            </a:r>
          </a:p>
          <a:p>
            <a:pPr marL="0" indent="0">
              <a:buNone/>
            </a:pPr>
            <a:r>
              <a:rPr lang="is-IS" sz="2000">
                <a:latin typeface="Consolas" charset="0"/>
                <a:ea typeface="Consolas" charset="0"/>
                <a:cs typeface="Consolas" charset="0"/>
              </a:rPr>
              <a:t>aks-mycluster-36851231-2   Ready     3m        v1.8.1</a:t>
            </a:r>
          </a:p>
          <a:p>
            <a:pPr marL="0" indent="0">
              <a:buNone/>
            </a:pPr>
            <a:endParaRPr lang="en-US" sz="2000"/>
          </a:p>
          <a:p>
            <a:pPr marL="0" indent="0" defTabSz="914224">
              <a:lnSpc>
                <a:spcPct val="100000"/>
              </a:lnSpc>
              <a:spcBef>
                <a:spcPts val="0"/>
              </a:spcBef>
              <a:buSzTx/>
              <a:buNone/>
            </a:pPr>
            <a:r>
              <a:rPr lang="en-US" sz="2000">
                <a:latin typeface="Consolas" charset="0"/>
                <a:ea typeface="Consolas" charset="0"/>
                <a:cs typeface="Consolas" charset="0"/>
              </a:rPr>
              <a:t>$ </a:t>
            </a:r>
            <a:r>
              <a:rPr lang="en-US" sz="2000" b="1" err="1">
                <a:latin typeface="Consolas" charset="0"/>
                <a:ea typeface="Consolas" charset="0"/>
                <a:cs typeface="Consolas" charset="0"/>
              </a:rPr>
              <a:t>az</a:t>
            </a:r>
            <a:r>
              <a:rPr lang="en-US" sz="2000" b="1">
                <a:latin typeface="Consolas" charset="0"/>
                <a:ea typeface="Consolas" charset="0"/>
                <a:cs typeface="Consolas" charset="0"/>
              </a:rPr>
              <a:t> </a:t>
            </a:r>
            <a:r>
              <a:rPr lang="en-US" sz="2000" b="1" err="1">
                <a:latin typeface="Consolas" charset="0"/>
                <a:ea typeface="Consolas" charset="0"/>
                <a:cs typeface="Consolas" charset="0"/>
              </a:rPr>
              <a:t>aks</a:t>
            </a:r>
            <a:r>
              <a:rPr lang="en-US" sz="2000" b="1">
                <a:latin typeface="Consolas" charset="0"/>
                <a:ea typeface="Consolas" charset="0"/>
                <a:cs typeface="Consolas" charset="0"/>
              </a:rPr>
              <a:t> scale</a:t>
            </a:r>
            <a:r>
              <a:rPr lang="en-US" sz="2000">
                <a:latin typeface="Consolas" charset="0"/>
                <a:ea typeface="Consolas" charset="0"/>
                <a:cs typeface="Consolas" charset="0"/>
              </a:rPr>
              <a:t> -g </a:t>
            </a:r>
            <a:r>
              <a:rPr lang="en-US" sz="2000" err="1">
                <a:latin typeface="Consolas" charset="0"/>
                <a:ea typeface="Consolas" charset="0"/>
                <a:cs typeface="Consolas" charset="0"/>
              </a:rPr>
              <a:t>myResourceGroup</a:t>
            </a:r>
            <a:r>
              <a:rPr lang="en-US" sz="2000">
                <a:latin typeface="Consolas" charset="0"/>
                <a:ea typeface="Consolas" charset="0"/>
                <a:cs typeface="Consolas" charset="0"/>
              </a:rPr>
              <a:t> -n </a:t>
            </a:r>
            <a:r>
              <a:rPr lang="en-US" sz="2000" err="1">
                <a:latin typeface="Consolas" charset="0"/>
                <a:ea typeface="Consolas" charset="0"/>
                <a:cs typeface="Consolas" charset="0"/>
              </a:rPr>
              <a:t>myCluster</a:t>
            </a:r>
            <a:r>
              <a:rPr lang="en-US" sz="2000">
                <a:latin typeface="Consolas" charset="0"/>
                <a:ea typeface="Consolas" charset="0"/>
                <a:cs typeface="Consolas" charset="0"/>
              </a:rPr>
              <a:t> --agent-count 10</a:t>
            </a:r>
          </a:p>
          <a:p>
            <a:pPr marL="0" indent="0">
              <a:buNone/>
            </a:pPr>
            <a:r>
              <a:rPr lang="en-US" sz="2000"/>
              <a:t>\ Running ..</a:t>
            </a:r>
          </a:p>
          <a:p>
            <a:pPr marL="0" indent="0">
              <a:buNone/>
            </a:pPr>
            <a:endParaRPr lang="en-US" sz="2000"/>
          </a:p>
        </p:txBody>
      </p:sp>
    </p:spTree>
    <p:extLst>
      <p:ext uri="{BB962C8B-B14F-4D97-AF65-F5344CB8AC3E}">
        <p14:creationId xmlns:p14="http://schemas.microsoft.com/office/powerpoint/2010/main" val="27657387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Workflow to Deployment</a:t>
            </a:r>
          </a:p>
        </p:txBody>
      </p:sp>
      <p:pic>
        <p:nvPicPr>
          <p:cNvPr id="3" name="Picture 2">
            <a:extLst>
              <a:ext uri="{FF2B5EF4-FFF2-40B4-BE49-F238E27FC236}">
                <a16:creationId xmlns:a16="http://schemas.microsoft.com/office/drawing/2014/main" id="{4942C25E-A3B6-425D-9F57-8A836ACB79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2539" y="1212851"/>
            <a:ext cx="10785514" cy="5783750"/>
          </a:xfrm>
          <a:prstGeom prst="rect">
            <a:avLst/>
          </a:prstGeom>
        </p:spPr>
      </p:pic>
    </p:spTree>
    <p:extLst>
      <p:ext uri="{BB962C8B-B14F-4D97-AF65-F5344CB8AC3E}">
        <p14:creationId xmlns:p14="http://schemas.microsoft.com/office/powerpoint/2010/main" val="26503799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Demo – AKS</a:t>
            </a:r>
          </a:p>
        </p:txBody>
      </p:sp>
    </p:spTree>
    <p:extLst>
      <p:ext uri="{BB962C8B-B14F-4D97-AF65-F5344CB8AC3E}">
        <p14:creationId xmlns:p14="http://schemas.microsoft.com/office/powerpoint/2010/main" val="127996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895BB-D74E-034F-8D95-566C38A57A4F}"/>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5D4C808-7A77-6B40-9093-009AFA05453C}"/>
              </a:ext>
            </a:extLst>
          </p:cNvPr>
          <p:cNvPicPr>
            <a:picLocks noChangeAspect="1"/>
          </p:cNvPicPr>
          <p:nvPr/>
        </p:nvPicPr>
        <p:blipFill>
          <a:blip r:embed="rId2"/>
          <a:stretch>
            <a:fillRect/>
          </a:stretch>
        </p:blipFill>
        <p:spPr>
          <a:xfrm>
            <a:off x="0" y="953910"/>
            <a:ext cx="12436475" cy="5587744"/>
          </a:xfrm>
          <a:prstGeom prst="rect">
            <a:avLst/>
          </a:prstGeom>
        </p:spPr>
      </p:pic>
      <p:sp>
        <p:nvSpPr>
          <p:cNvPr id="5" name="Title 1">
            <a:extLst>
              <a:ext uri="{FF2B5EF4-FFF2-40B4-BE49-F238E27FC236}">
                <a16:creationId xmlns:a16="http://schemas.microsoft.com/office/drawing/2014/main" id="{22AF8C08-E3B1-334E-8CBD-CFBAC024954A}"/>
              </a:ext>
            </a:extLst>
          </p:cNvPr>
          <p:cNvSpPr txBox="1">
            <a:spLocks/>
          </p:cNvSpPr>
          <p:nvPr/>
        </p:nvSpPr>
        <p:spPr>
          <a:xfrm>
            <a:off x="427039" y="447676"/>
            <a:ext cx="11889564" cy="917575"/>
          </a:xfrm>
          <a:prstGeom prst="rect">
            <a:avLst/>
          </a:prstGeom>
        </p:spPr>
        <p:txBody>
          <a:bodyPr vert="horz" wrap="square" lIns="146304" tIns="91440" rIns="146304" bIns="91440" rtlCol="0" anchor="t">
            <a:noAutofit/>
          </a:bodyPr>
          <a:lst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CA" dirty="0"/>
              <a:t>Container Workflow to Deployment Pipeline</a:t>
            </a:r>
          </a:p>
        </p:txBody>
      </p:sp>
    </p:spTree>
    <p:extLst>
      <p:ext uri="{BB962C8B-B14F-4D97-AF65-F5344CB8AC3E}">
        <p14:creationId xmlns:p14="http://schemas.microsoft.com/office/powerpoint/2010/main" val="36643840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2178545"/>
          </a:xfrm>
        </p:spPr>
        <p:txBody>
          <a:bodyPr/>
          <a:lstStyle/>
          <a:p>
            <a:r>
              <a:rPr lang="en-US" dirty="0"/>
              <a:t>Demo – VSTS Kubernetes Pipeline</a:t>
            </a:r>
          </a:p>
        </p:txBody>
      </p:sp>
    </p:spTree>
    <p:extLst>
      <p:ext uri="{BB962C8B-B14F-4D97-AF65-F5344CB8AC3E}">
        <p14:creationId xmlns:p14="http://schemas.microsoft.com/office/powerpoint/2010/main" val="322512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What’s Next?</a:t>
            </a:r>
          </a:p>
        </p:txBody>
      </p:sp>
    </p:spTree>
    <p:extLst>
      <p:ext uri="{BB962C8B-B14F-4D97-AF65-F5344CB8AC3E}">
        <p14:creationId xmlns:p14="http://schemas.microsoft.com/office/powerpoint/2010/main" val="37397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366312-4836-8449-B5FB-03518F25A261}"/>
              </a:ext>
            </a:extLst>
          </p:cNvPr>
          <p:cNvPicPr>
            <a:picLocks noChangeAspect="1"/>
          </p:cNvPicPr>
          <p:nvPr/>
        </p:nvPicPr>
        <p:blipFill>
          <a:blip r:embed="rId2"/>
          <a:stretch>
            <a:fillRect/>
          </a:stretch>
        </p:blipFill>
        <p:spPr>
          <a:xfrm>
            <a:off x="938152" y="0"/>
            <a:ext cx="10560170" cy="6994525"/>
          </a:xfrm>
          <a:prstGeom prst="rect">
            <a:avLst/>
          </a:prstGeom>
        </p:spPr>
      </p:pic>
    </p:spTree>
    <p:extLst>
      <p:ext uri="{BB962C8B-B14F-4D97-AF65-F5344CB8AC3E}">
        <p14:creationId xmlns:p14="http://schemas.microsoft.com/office/powerpoint/2010/main" val="3484276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565" y="808126"/>
            <a:ext cx="12436475"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gradFill>
                  <a:gsLst>
                    <a:gs pos="2917">
                      <a:schemeClr val="tx1"/>
                    </a:gs>
                    <a:gs pos="30000">
                      <a:schemeClr val="tx1"/>
                    </a:gs>
                  </a:gsLst>
                  <a:lin ang="5400000" scaled="0"/>
                </a:gradFill>
                <a:latin typeface="+mj-lt"/>
              </a:rPr>
              <a:t>Thank You!</a:t>
            </a:r>
          </a:p>
        </p:txBody>
      </p:sp>
      <p:sp>
        <p:nvSpPr>
          <p:cNvPr id="3" name="TextBox 2"/>
          <p:cNvSpPr txBox="1"/>
          <p:nvPr/>
        </p:nvSpPr>
        <p:spPr>
          <a:xfrm>
            <a:off x="8156773" y="5676900"/>
            <a:ext cx="3925755" cy="960263"/>
          </a:xfrm>
          <a:prstGeom prst="rect">
            <a:avLst/>
          </a:prstGeom>
          <a:noFill/>
        </p:spPr>
        <p:txBody>
          <a:bodyPr wrap="non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latin typeface="+mj-lt"/>
              </a:rPr>
              <a:t>@</a:t>
            </a:r>
            <a:r>
              <a:rPr lang="en-US" sz="2400" dirty="0" err="1">
                <a:gradFill>
                  <a:gsLst>
                    <a:gs pos="2917">
                      <a:schemeClr val="tx1"/>
                    </a:gs>
                    <a:gs pos="30000">
                      <a:schemeClr val="tx1"/>
                    </a:gs>
                  </a:gsLst>
                  <a:lin ang="5400000" scaled="0"/>
                </a:gradFill>
                <a:latin typeface="+mj-lt"/>
              </a:rPr>
              <a:t>DiegoCasati</a:t>
            </a:r>
            <a:br>
              <a:rPr lang="en-US" sz="2400" dirty="0">
                <a:gradFill>
                  <a:gsLst>
                    <a:gs pos="2917">
                      <a:schemeClr val="tx1"/>
                    </a:gs>
                    <a:gs pos="30000">
                      <a:schemeClr val="tx1"/>
                    </a:gs>
                  </a:gsLst>
                  <a:lin ang="5400000" scaled="0"/>
                </a:gradFill>
                <a:latin typeface="+mj-lt"/>
              </a:rPr>
            </a:br>
            <a:r>
              <a:rPr lang="en-US" sz="2400" dirty="0" err="1">
                <a:gradFill>
                  <a:gsLst>
                    <a:gs pos="2917">
                      <a:schemeClr val="tx1"/>
                    </a:gs>
                    <a:gs pos="30000">
                      <a:schemeClr val="tx1"/>
                    </a:gs>
                  </a:gsLst>
                  <a:lin ang="5400000" scaled="0"/>
                </a:gradFill>
                <a:latin typeface="+mj-lt"/>
              </a:rPr>
              <a:t>diego.casati@microsoft.com</a:t>
            </a:r>
            <a:endParaRPr lang="en-US" sz="2400" dirty="0">
              <a:gradFill>
                <a:gsLst>
                  <a:gs pos="2917">
                    <a:schemeClr val="tx1"/>
                  </a:gs>
                  <a:gs pos="30000">
                    <a:schemeClr val="tx1"/>
                  </a:gs>
                </a:gsLst>
                <a:lin ang="5400000" scaled="0"/>
              </a:gradFill>
              <a:latin typeface="+mj-lt"/>
            </a:endParaRPr>
          </a:p>
        </p:txBody>
      </p:sp>
      <p:pic>
        <p:nvPicPr>
          <p:cNvPr id="4" name="Picture 3">
            <a:extLst>
              <a:ext uri="{FF2B5EF4-FFF2-40B4-BE49-F238E27FC236}">
                <a16:creationId xmlns:a16="http://schemas.microsoft.com/office/drawing/2014/main" id="{6A39E0DE-D2A7-FA47-88AB-70051AF20477}"/>
              </a:ext>
            </a:extLst>
          </p:cNvPr>
          <p:cNvPicPr>
            <a:picLocks noChangeAspect="1"/>
          </p:cNvPicPr>
          <p:nvPr/>
        </p:nvPicPr>
        <p:blipFill>
          <a:blip r:embed="rId3"/>
          <a:stretch>
            <a:fillRect/>
          </a:stretch>
        </p:blipFill>
        <p:spPr>
          <a:xfrm>
            <a:off x="4622994" y="1940466"/>
            <a:ext cx="3118813" cy="3118813"/>
          </a:xfrm>
          <a:prstGeom prst="rect">
            <a:avLst/>
          </a:prstGeom>
          <a:ln w="57150">
            <a:solidFill>
              <a:schemeClr val="tx1"/>
            </a:solidFill>
          </a:ln>
        </p:spPr>
      </p:pic>
      <p:sp>
        <p:nvSpPr>
          <p:cNvPr id="5" name="Rectangle 4">
            <a:extLst>
              <a:ext uri="{FF2B5EF4-FFF2-40B4-BE49-F238E27FC236}">
                <a16:creationId xmlns:a16="http://schemas.microsoft.com/office/drawing/2014/main" id="{0931D7EB-E9C4-3D44-89A1-ED8E915ABD34}"/>
              </a:ext>
            </a:extLst>
          </p:cNvPr>
          <p:cNvSpPr/>
          <p:nvPr/>
        </p:nvSpPr>
        <p:spPr>
          <a:xfrm>
            <a:off x="4574427" y="5286756"/>
            <a:ext cx="3215945" cy="523220"/>
          </a:xfrm>
          <a:prstGeom prst="rect">
            <a:avLst/>
          </a:prstGeom>
        </p:spPr>
        <p:txBody>
          <a:bodyPr wrap="none">
            <a:spAutoFit/>
          </a:bodyPr>
          <a:lstStyle/>
          <a:p>
            <a:r>
              <a:rPr lang="en-US" sz="2800" dirty="0" err="1">
                <a:gradFill>
                  <a:gsLst>
                    <a:gs pos="2917">
                      <a:schemeClr val="tx1"/>
                    </a:gs>
                    <a:gs pos="30000">
                      <a:schemeClr val="tx1"/>
                    </a:gs>
                  </a:gsLst>
                  <a:lin ang="5400000" scaled="0"/>
                </a:gradFill>
              </a:rPr>
              <a:t>diegocasati</a:t>
            </a:r>
            <a:r>
              <a:rPr lang="en-US" sz="2800" dirty="0">
                <a:gradFill>
                  <a:gsLst>
                    <a:gs pos="2917">
                      <a:schemeClr val="tx1"/>
                    </a:gs>
                    <a:gs pos="30000">
                      <a:schemeClr val="tx1"/>
                    </a:gs>
                  </a:gsLst>
                  <a:lin ang="5400000" scaled="0"/>
                </a:gradFill>
              </a:rPr>
              <a:t> @twitter</a:t>
            </a:r>
          </a:p>
        </p:txBody>
      </p:sp>
    </p:spTree>
    <p:extLst>
      <p:ext uri="{BB962C8B-B14F-4D97-AF65-F5344CB8AC3E}">
        <p14:creationId xmlns:p14="http://schemas.microsoft.com/office/powerpoint/2010/main" val="3719822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Should care about applications</a:t>
            </a:r>
          </a:p>
        </p:txBody>
      </p:sp>
    </p:spTree>
    <p:extLst>
      <p:ext uri="{BB962C8B-B14F-4D97-AF65-F5344CB8AC3E}">
        <p14:creationId xmlns:p14="http://schemas.microsoft.com/office/powerpoint/2010/main" val="354999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3262386" y="669134"/>
            <a:ext cx="2927339" cy="5484844"/>
          </a:xfrm>
          <a:prstGeom prst="rect">
            <a:avLst/>
          </a:prstGeom>
        </p:spPr>
      </p:pic>
      <p:pic>
        <p:nvPicPr>
          <p:cNvPr id="58" name="Picture 57"/>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6246755" y="669133"/>
            <a:ext cx="2927339" cy="5484844"/>
          </a:xfrm>
          <a:prstGeom prst="rect">
            <a:avLst/>
          </a:prstGeom>
          <a:solidFill>
            <a:srgbClr val="00AEF0"/>
          </a:solidFill>
        </p:spPr>
      </p:pic>
      <p:pic>
        <p:nvPicPr>
          <p:cNvPr id="60" name="Picture 59"/>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9231125" y="669134"/>
            <a:ext cx="2927342" cy="5484844"/>
          </a:xfrm>
          <a:prstGeom prst="rect">
            <a:avLst/>
          </a:prstGeom>
          <a:noFill/>
        </p:spPr>
      </p:pic>
      <p:pic>
        <p:nvPicPr>
          <p:cNvPr id="3" name="Picture 2"/>
          <p:cNvPicPr>
            <a:picLocks noChangeAspect="1"/>
          </p:cNvPicPr>
          <p:nvPr/>
        </p:nvPicPr>
        <p:blipFill rotWithShape="1">
          <a:blip r:embed="rId6" cstate="screen">
            <a:grayscl/>
            <a:extLst>
              <a:ext uri="{28A0092B-C50C-407E-A947-70E740481C1C}">
                <a14:useLocalDpi xmlns:a14="http://schemas.microsoft.com/office/drawing/2010/main"/>
              </a:ext>
            </a:extLst>
          </a:blip>
          <a:srcRect/>
          <a:stretch/>
        </p:blipFill>
        <p:spPr>
          <a:xfrm>
            <a:off x="278014" y="669133"/>
            <a:ext cx="2927339" cy="5484844"/>
          </a:xfrm>
          <a:prstGeom prst="rect">
            <a:avLst/>
          </a:prstGeom>
        </p:spPr>
      </p:pic>
      <p:grpSp>
        <p:nvGrpSpPr>
          <p:cNvPr id="12" name="Group 11">
            <a:extLst>
              <a:ext uri="{FF2B5EF4-FFF2-40B4-BE49-F238E27FC236}">
                <a16:creationId xmlns:a16="http://schemas.microsoft.com/office/drawing/2014/main" id="{6501B9C7-F1D0-4311-A008-A84A237D3571}"/>
              </a:ext>
            </a:extLst>
          </p:cNvPr>
          <p:cNvGrpSpPr/>
          <p:nvPr/>
        </p:nvGrpSpPr>
        <p:grpSpPr>
          <a:xfrm>
            <a:off x="3261033" y="5034306"/>
            <a:ext cx="2929872" cy="1119671"/>
            <a:chOff x="3196517" y="4936043"/>
            <a:chExt cx="2872684" cy="1097816"/>
          </a:xfrm>
        </p:grpSpPr>
        <p:sp>
          <p:nvSpPr>
            <p:cNvPr id="27" name="Rectangle 26">
              <a:extLst>
                <a:ext uri="{FF2B5EF4-FFF2-40B4-BE49-F238E27FC236}">
                  <a16:creationId xmlns:a16="http://schemas.microsoft.com/office/drawing/2014/main" id="{579FD87E-214D-49A9-BD21-C91106BB4222}"/>
                </a:ext>
              </a:extLst>
            </p:cNvPr>
            <p:cNvSpPr/>
            <p:nvPr/>
          </p:nvSpPr>
          <p:spPr bwMode="auto">
            <a:xfrm>
              <a:off x="3196517" y="4936043"/>
              <a:ext cx="2872684" cy="109781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CA" sz="2040" dirty="0">
                <a:gradFill>
                  <a:gsLst>
                    <a:gs pos="5439">
                      <a:srgbClr val="F8F8F8"/>
                    </a:gs>
                    <a:gs pos="10000">
                      <a:srgbClr val="F8F8F8"/>
                    </a:gs>
                  </a:gsLst>
                  <a:lin ang="5400000" scaled="0"/>
                </a:gradFill>
              </a:endParaRPr>
            </a:p>
          </p:txBody>
        </p:sp>
        <p:pic>
          <p:nvPicPr>
            <p:cNvPr id="62" name="Picture 6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40854" y="5310089"/>
              <a:ext cx="1984180" cy="327390"/>
            </a:xfrm>
            <a:prstGeom prst="rect">
              <a:avLst/>
            </a:prstGeom>
          </p:spPr>
        </p:pic>
      </p:grpSp>
      <p:grpSp>
        <p:nvGrpSpPr>
          <p:cNvPr id="13" name="Group 12">
            <a:extLst>
              <a:ext uri="{FF2B5EF4-FFF2-40B4-BE49-F238E27FC236}">
                <a16:creationId xmlns:a16="http://schemas.microsoft.com/office/drawing/2014/main" id="{5458DDFF-9541-4CC4-A5C2-B660AF7BF6BA}"/>
              </a:ext>
            </a:extLst>
          </p:cNvPr>
          <p:cNvGrpSpPr/>
          <p:nvPr/>
        </p:nvGrpSpPr>
        <p:grpSpPr>
          <a:xfrm>
            <a:off x="6241863" y="5034306"/>
            <a:ext cx="2929872" cy="1119671"/>
            <a:chOff x="6119165" y="4936043"/>
            <a:chExt cx="2872684" cy="1097816"/>
          </a:xfrm>
        </p:grpSpPr>
        <p:sp>
          <p:nvSpPr>
            <p:cNvPr id="28" name="Rectangle 27">
              <a:extLst>
                <a:ext uri="{FF2B5EF4-FFF2-40B4-BE49-F238E27FC236}">
                  <a16:creationId xmlns:a16="http://schemas.microsoft.com/office/drawing/2014/main" id="{ADD85082-ED69-49A1-B8E7-3434A71A3F7C}"/>
                </a:ext>
              </a:extLst>
            </p:cNvPr>
            <p:cNvSpPr/>
            <p:nvPr/>
          </p:nvSpPr>
          <p:spPr bwMode="auto">
            <a:xfrm>
              <a:off x="6119165" y="4936043"/>
              <a:ext cx="2872684" cy="109781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CA" sz="2040" dirty="0">
                <a:gradFill>
                  <a:gsLst>
                    <a:gs pos="5439">
                      <a:srgbClr val="F8F8F8"/>
                    </a:gs>
                    <a:gs pos="10000">
                      <a:srgbClr val="F8F8F8"/>
                    </a:gs>
                  </a:gsLst>
                  <a:lin ang="5400000" scaled="0"/>
                </a:gradFill>
              </a:endParaRPr>
            </a:p>
          </p:txBody>
        </p:sp>
        <p:pic>
          <p:nvPicPr>
            <p:cNvPr id="63" name="Picture 6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39645" y="5112829"/>
              <a:ext cx="1638833" cy="721907"/>
            </a:xfrm>
            <a:prstGeom prst="rect">
              <a:avLst/>
            </a:prstGeom>
          </p:spPr>
        </p:pic>
      </p:grpSp>
      <p:grpSp>
        <p:nvGrpSpPr>
          <p:cNvPr id="14" name="Group 13">
            <a:extLst>
              <a:ext uri="{FF2B5EF4-FFF2-40B4-BE49-F238E27FC236}">
                <a16:creationId xmlns:a16="http://schemas.microsoft.com/office/drawing/2014/main" id="{5F24166F-25BB-4A33-8081-F8255DA87523}"/>
              </a:ext>
            </a:extLst>
          </p:cNvPr>
          <p:cNvGrpSpPr/>
          <p:nvPr/>
        </p:nvGrpSpPr>
        <p:grpSpPr>
          <a:xfrm>
            <a:off x="9228596" y="5034306"/>
            <a:ext cx="2929872" cy="1119671"/>
            <a:chOff x="9047600" y="4936043"/>
            <a:chExt cx="2872684" cy="1097816"/>
          </a:xfrm>
        </p:grpSpPr>
        <p:sp>
          <p:nvSpPr>
            <p:cNvPr id="29" name="Rectangle 28">
              <a:extLst>
                <a:ext uri="{FF2B5EF4-FFF2-40B4-BE49-F238E27FC236}">
                  <a16:creationId xmlns:a16="http://schemas.microsoft.com/office/drawing/2014/main" id="{589A7EFD-654F-455F-A8D9-5E7A5481838B}"/>
                </a:ext>
              </a:extLst>
            </p:cNvPr>
            <p:cNvSpPr/>
            <p:nvPr/>
          </p:nvSpPr>
          <p:spPr bwMode="auto">
            <a:xfrm>
              <a:off x="9047600" y="4936043"/>
              <a:ext cx="2872684" cy="109781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CA" sz="2040" dirty="0">
                <a:gradFill>
                  <a:gsLst>
                    <a:gs pos="5439">
                      <a:srgbClr val="F8F8F8"/>
                    </a:gs>
                    <a:gs pos="10000">
                      <a:srgbClr val="F8F8F8"/>
                    </a:gs>
                  </a:gsLst>
                  <a:lin ang="5400000" scaled="0"/>
                </a:gradFill>
              </a:endParaRPr>
            </a:p>
          </p:txBody>
        </p:sp>
        <p:pic>
          <p:nvPicPr>
            <p:cNvPr id="64" name="Picture 6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09701" y="4936043"/>
              <a:ext cx="2150964" cy="1075481"/>
            </a:xfrm>
            <a:prstGeom prst="rect">
              <a:avLst/>
            </a:prstGeom>
          </p:spPr>
        </p:pic>
      </p:grpSp>
      <p:grpSp>
        <p:nvGrpSpPr>
          <p:cNvPr id="11" name="Group 10">
            <a:extLst>
              <a:ext uri="{FF2B5EF4-FFF2-40B4-BE49-F238E27FC236}">
                <a16:creationId xmlns:a16="http://schemas.microsoft.com/office/drawing/2014/main" id="{759D6231-5E10-4CF3-8FB0-6F470B304300}"/>
              </a:ext>
            </a:extLst>
          </p:cNvPr>
          <p:cNvGrpSpPr/>
          <p:nvPr/>
        </p:nvGrpSpPr>
        <p:grpSpPr>
          <a:xfrm>
            <a:off x="275481" y="5034306"/>
            <a:ext cx="2929872" cy="1119671"/>
            <a:chOff x="269240" y="4936043"/>
            <a:chExt cx="2872684" cy="1097816"/>
          </a:xfrm>
        </p:grpSpPr>
        <p:sp>
          <p:nvSpPr>
            <p:cNvPr id="5" name="Rectangle 4">
              <a:extLst>
                <a:ext uri="{FF2B5EF4-FFF2-40B4-BE49-F238E27FC236}">
                  <a16:creationId xmlns:a16="http://schemas.microsoft.com/office/drawing/2014/main" id="{BE58D4F0-0F5E-4DB6-9F0B-B2CE38398976}"/>
                </a:ext>
              </a:extLst>
            </p:cNvPr>
            <p:cNvSpPr/>
            <p:nvPr/>
          </p:nvSpPr>
          <p:spPr bwMode="auto">
            <a:xfrm>
              <a:off x="269240" y="4936043"/>
              <a:ext cx="2872684" cy="109781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CA" sz="2040" dirty="0">
                <a:gradFill>
                  <a:gsLst>
                    <a:gs pos="5439">
                      <a:srgbClr val="F8F8F8"/>
                    </a:gs>
                    <a:gs pos="10000">
                      <a:srgbClr val="F8F8F8"/>
                    </a:gs>
                  </a:gsLst>
                  <a:lin ang="5400000" scaled="0"/>
                </a:gradFill>
              </a:endParaRPr>
            </a:p>
          </p:txBody>
        </p:sp>
        <p:pic>
          <p:nvPicPr>
            <p:cNvPr id="61" name="Picture 6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4018" y="5042379"/>
              <a:ext cx="1725615" cy="862809"/>
            </a:xfrm>
            <a:prstGeom prst="rect">
              <a:avLst/>
            </a:prstGeom>
          </p:spPr>
        </p:pic>
      </p:grpSp>
      <p:sp>
        <p:nvSpPr>
          <p:cNvPr id="6" name="Rectangle 5"/>
          <p:cNvSpPr/>
          <p:nvPr/>
        </p:nvSpPr>
        <p:spPr bwMode="auto">
          <a:xfrm>
            <a:off x="8511" y="1931"/>
            <a:ext cx="12421819" cy="1210919"/>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45785" y="210346"/>
            <a:ext cx="11887878" cy="917575"/>
          </a:xfrm>
        </p:spPr>
        <p:txBody>
          <a:bodyPr/>
          <a:lstStyle/>
          <a:p>
            <a:r>
              <a:rPr lang="en-US" dirty="0"/>
              <a:t>Application and Innovation</a:t>
            </a:r>
          </a:p>
        </p:txBody>
      </p:sp>
    </p:spTree>
    <p:extLst>
      <p:ext uri="{BB962C8B-B14F-4D97-AF65-F5344CB8AC3E}">
        <p14:creationId xmlns:p14="http://schemas.microsoft.com/office/powerpoint/2010/main" val="245149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Tomorrow</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9"/>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32226250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436218" y="1663009"/>
            <a:ext cx="5130378" cy="804893"/>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 sz="2400" kern="0" dirty="0">
                <a:solidFill>
                  <a:srgbClr val="FFFFFF"/>
                </a:solidFill>
                <a:latin typeface="Segoe UI Semilight"/>
                <a:ea typeface="Quattrocento Sans"/>
                <a:cs typeface="Quattrocento Sans"/>
                <a:sym typeface="Quattrocento Sans"/>
              </a:rPr>
              <a:t>Maintaining </a:t>
            </a:r>
            <a:r>
              <a:rPr lang="en" sz="2400" b="1" i="1" kern="0" dirty="0">
                <a:solidFill>
                  <a:srgbClr val="FFFFFF"/>
                </a:solidFill>
                <a:latin typeface="Segoe UI Semilight"/>
                <a:ea typeface="Quattrocento Sans"/>
                <a:cs typeface="Quattrocento Sans"/>
                <a:sym typeface="Quattrocento Sans"/>
              </a:rPr>
              <a:t>existing</a:t>
            </a:r>
            <a:r>
              <a:rPr lang="en" sz="2400" kern="0" dirty="0">
                <a:solidFill>
                  <a:srgbClr val="FFFFFF"/>
                </a:solidFill>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436218" y="2510575"/>
            <a:ext cx="5130378" cy="799058"/>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 sz="2400" kern="0" dirty="0">
                <a:solidFill>
                  <a:srgbClr val="FFFFFF"/>
                </a:solidFill>
                <a:latin typeface="Segoe UI Semilight"/>
                <a:ea typeface="Quattrocento Sans"/>
                <a:cs typeface="Quattrocento Sans"/>
                <a:sym typeface="Quattrocento Sans"/>
              </a:rPr>
              <a:t>“Fixing” </a:t>
            </a:r>
            <a:r>
              <a:rPr lang="en" sz="2400" b="1" i="1" kern="0" dirty="0">
                <a:solidFill>
                  <a:srgbClr val="FFFFFF"/>
                </a:solidFill>
                <a:latin typeface="Segoe UI Semilight"/>
                <a:ea typeface="Quattrocento Sans"/>
                <a:cs typeface="Quattrocento Sans"/>
                <a:sym typeface="Quattrocento Sans"/>
              </a:rPr>
              <a:t>existing</a:t>
            </a:r>
            <a:r>
              <a:rPr lang="en" sz="2400" kern="0" dirty="0">
                <a:solidFill>
                  <a:srgbClr val="FFFFFF"/>
                </a:solidFill>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417501" y="3347181"/>
            <a:ext cx="5130378" cy="878024"/>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 sz="2400" kern="0">
                <a:solidFill>
                  <a:srgbClr val="FFFFFF"/>
                </a:solidFill>
                <a:latin typeface="Segoe UI Semilight"/>
                <a:ea typeface="Quattrocento Sans"/>
                <a:cs typeface="Quattrocento Sans"/>
                <a:sym typeface="Quattrocento Sans"/>
              </a:rPr>
              <a:t>Adding features to </a:t>
            </a:r>
            <a:r>
              <a:rPr lang="en" sz="2400" b="1" i="1" kern="0">
                <a:solidFill>
                  <a:srgbClr val="FFFFFF"/>
                </a:solidFill>
                <a:latin typeface="Segoe UI Semilight"/>
                <a:ea typeface="Quattrocento Sans"/>
                <a:cs typeface="Quattrocento Sans"/>
                <a:sym typeface="Quattrocento Sans"/>
              </a:rPr>
              <a:t>existing</a:t>
            </a:r>
            <a:r>
              <a:rPr lang="en" sz="2400" kern="0">
                <a:solidFill>
                  <a:srgbClr val="FFFFFF"/>
                </a:solidFill>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417501" y="4262753"/>
            <a:ext cx="5130378" cy="790065"/>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 sz="2400" kern="0" dirty="0">
                <a:solidFill>
                  <a:srgbClr val="FFFFFF"/>
                </a:solidFill>
                <a:latin typeface="Segoe UI Semilight"/>
                <a:ea typeface="Quattrocento Sans"/>
                <a:cs typeface="Quattrocento Sans"/>
                <a:sym typeface="Quattrocento Sans"/>
              </a:rPr>
              <a:t>Fixing the feature someone else added to the </a:t>
            </a:r>
            <a:r>
              <a:rPr lang="en" sz="2400" b="1" i="1" kern="0" dirty="0">
                <a:solidFill>
                  <a:srgbClr val="FFFFFF"/>
                </a:solidFill>
                <a:latin typeface="Segoe UI Semilight"/>
                <a:ea typeface="Quattrocento Sans"/>
                <a:cs typeface="Quattrocento Sans"/>
                <a:sym typeface="Quattrocento Sans"/>
              </a:rPr>
              <a:t>existing</a:t>
            </a:r>
            <a:r>
              <a:rPr lang="en" sz="2400" kern="0" dirty="0">
                <a:solidFill>
                  <a:srgbClr val="FFFFFF"/>
                </a:solidFill>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417501" y="5104483"/>
            <a:ext cx="5130378" cy="786601"/>
          </a:xfrm>
          <a:prstGeom prst="rect">
            <a:avLst/>
          </a:prstGeom>
          <a:solidFill>
            <a:schemeClr val="accent2"/>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 sz="2400" kern="0">
                <a:solidFill>
                  <a:srgbClr val="FFFFFF"/>
                </a:solidFill>
                <a:latin typeface="Segoe UI Semilight"/>
                <a:ea typeface="Quattrocento Sans"/>
                <a:cs typeface="Quattrocento Sans"/>
                <a:sym typeface="Quattrocento Sans"/>
              </a:rPr>
              <a:t>Building a </a:t>
            </a:r>
            <a:r>
              <a:rPr lang="en" sz="2400" b="1" i="1" kern="0">
                <a:solidFill>
                  <a:srgbClr val="FFFFFF"/>
                </a:solidFill>
                <a:latin typeface="Segoe UI Semilight"/>
                <a:ea typeface="Quattrocento Sans"/>
                <a:cs typeface="Quattrocento Sans"/>
                <a:sym typeface="Quattrocento Sans"/>
              </a:rPr>
              <a:t>new</a:t>
            </a:r>
            <a:r>
              <a:rPr lang="en" sz="2400" kern="0">
                <a:solidFill>
                  <a:srgbClr val="FFFFFF"/>
                </a:solidFill>
                <a:latin typeface="Segoe UI Semilight"/>
                <a:ea typeface="Quattrocento Sans"/>
                <a:cs typeface="Quattrocento Sans"/>
                <a:sym typeface="Quattrocento Sans"/>
              </a:rPr>
              <a:t> application</a:t>
            </a:r>
          </a:p>
          <a:p>
            <a:pPr algn="ctr" defTabSz="914224">
              <a:lnSpc>
                <a:spcPct val="90000"/>
              </a:lnSpc>
              <a:buClr>
                <a:srgbClr val="FFFFFF"/>
              </a:buClr>
              <a:buSzPct val="25000"/>
              <a:defRPr/>
            </a:pPr>
            <a:r>
              <a:rPr lang="en" sz="2400" i="1" kern="0">
                <a:solidFill>
                  <a:srgbClr val="FFFFFF"/>
                </a:solidFill>
                <a:latin typeface="Segoe UI Semilight"/>
                <a:ea typeface="Quattrocento Sans"/>
                <a:cs typeface="Quattrocento Sans"/>
                <a:sym typeface="Quattrocento Sans"/>
              </a:rPr>
              <a:t>(maybe … if there’s time) </a:t>
            </a:r>
            <a:endParaRPr lang="en" sz="2400" kern="0">
              <a:solidFill>
                <a:srgbClr val="FFFFFF"/>
              </a:solidFill>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id="{E661E1A0-B815-4368-8AB7-D419BD5209A4}"/>
              </a:ext>
            </a:extLst>
          </p:cNvPr>
          <p:cNvPicPr>
            <a:picLocks noChangeAspect="1"/>
          </p:cNvPicPr>
          <p:nvPr/>
        </p:nvPicPr>
        <p:blipFill>
          <a:blip r:embed="rId3"/>
          <a:stretch>
            <a:fillRect/>
          </a:stretch>
        </p:blipFill>
        <p:spPr>
          <a:xfrm>
            <a:off x="5635843" y="1668743"/>
            <a:ext cx="6351366" cy="4228125"/>
          </a:xfrm>
          <a:prstGeom prst="rect">
            <a:avLst/>
          </a:prstGeom>
        </p:spPr>
      </p:pic>
    </p:spTree>
    <p:extLst>
      <p:ext uri="{BB962C8B-B14F-4D97-AF65-F5344CB8AC3E}">
        <p14:creationId xmlns:p14="http://schemas.microsoft.com/office/powerpoint/2010/main" val="3446927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6858220" y="1670279"/>
            <a:ext cx="5130378" cy="804893"/>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US" sz="2400" kern="0" dirty="0">
                <a:solidFill>
                  <a:srgbClr val="FFFFFF"/>
                </a:solidFill>
                <a:latin typeface="Segoe UI Semilight"/>
                <a:ea typeface="Quattrocento Sans"/>
                <a:cs typeface="Quattrocento Sans"/>
                <a:sym typeface="Quattrocento Sans"/>
              </a:rPr>
              <a:t>Maintaining </a:t>
            </a:r>
            <a:r>
              <a:rPr lang="en-US" sz="2400" b="1" i="1" kern="0" dirty="0">
                <a:solidFill>
                  <a:srgbClr val="FFFFFF"/>
                </a:solidFill>
                <a:latin typeface="Segoe UI Semilight"/>
                <a:ea typeface="Quattrocento Sans"/>
                <a:cs typeface="Quattrocento Sans"/>
                <a:sym typeface="Quattrocento Sans"/>
              </a:rPr>
              <a:t>existing</a:t>
            </a:r>
            <a:r>
              <a:rPr lang="en-US" sz="2400" kern="0" dirty="0">
                <a:solidFill>
                  <a:srgbClr val="FFFFFF"/>
                </a:solidFill>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6858220" y="2520796"/>
            <a:ext cx="5130378" cy="799058"/>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US" sz="2400" kern="0">
                <a:solidFill>
                  <a:srgbClr val="FFFFFF"/>
                </a:solidFill>
                <a:latin typeface="Segoe UI Semilight"/>
                <a:ea typeface="Quattrocento Sans"/>
                <a:cs typeface="Quattrocento Sans"/>
                <a:sym typeface="Quattrocento Sans"/>
              </a:rPr>
              <a:t>Re-deploying new versions </a:t>
            </a:r>
          </a:p>
          <a:p>
            <a:pPr algn="ctr" defTabSz="914224">
              <a:lnSpc>
                <a:spcPct val="90000"/>
              </a:lnSpc>
              <a:buClr>
                <a:srgbClr val="FFFFFF"/>
              </a:buClr>
              <a:buSzPct val="25000"/>
              <a:defRPr/>
            </a:pPr>
            <a:r>
              <a:rPr lang="en-US" sz="2400" kern="0">
                <a:solidFill>
                  <a:srgbClr val="FFFFFF"/>
                </a:solidFill>
                <a:latin typeface="Segoe UI Semilight"/>
                <a:ea typeface="Quattrocento Sans"/>
                <a:cs typeface="Quattrocento Sans"/>
                <a:sym typeface="Quattrocento Sans"/>
              </a:rPr>
              <a:t>of </a:t>
            </a:r>
            <a:r>
              <a:rPr lang="en-US" sz="2400" b="1" i="1" kern="0">
                <a:solidFill>
                  <a:srgbClr val="FFFFFF"/>
                </a:solidFill>
                <a:latin typeface="Segoe UI Semilight"/>
                <a:ea typeface="Quattrocento Sans"/>
                <a:cs typeface="Quattrocento Sans"/>
                <a:sym typeface="Quattrocento Sans"/>
              </a:rPr>
              <a:t>existing</a:t>
            </a:r>
            <a:r>
              <a:rPr lang="en-US" sz="2400" kern="0">
                <a:solidFill>
                  <a:srgbClr val="FFFFFF"/>
                </a:solidFill>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6858220" y="3361144"/>
            <a:ext cx="5130378" cy="878024"/>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US" sz="2400" kern="0">
                <a:solidFill>
                  <a:srgbClr val="FFFFFF"/>
                </a:solidFill>
                <a:latin typeface="Segoe UI Semilight"/>
                <a:ea typeface="Quattrocento Sans"/>
                <a:cs typeface="Quattrocento Sans"/>
                <a:sym typeface="Quattrocento Sans"/>
              </a:rPr>
              <a:t>Diagnosing issues with</a:t>
            </a:r>
          </a:p>
          <a:p>
            <a:pPr algn="ctr" defTabSz="914224">
              <a:lnSpc>
                <a:spcPct val="90000"/>
              </a:lnSpc>
              <a:buClr>
                <a:srgbClr val="FFFFFF"/>
              </a:buClr>
              <a:buSzPct val="25000"/>
              <a:defRPr/>
            </a:pPr>
            <a:r>
              <a:rPr lang="en-US" sz="2400" b="1" i="1" kern="0">
                <a:solidFill>
                  <a:srgbClr val="FFFFFF"/>
                </a:solidFill>
                <a:latin typeface="Segoe UI Semilight"/>
                <a:ea typeface="Quattrocento Sans"/>
                <a:cs typeface="Quattrocento Sans"/>
                <a:sym typeface="Quattrocento Sans"/>
              </a:rPr>
              <a:t>existing</a:t>
            </a:r>
            <a:r>
              <a:rPr lang="en-US" sz="2400" kern="0">
                <a:solidFill>
                  <a:srgbClr val="FFFFFF"/>
                </a:solidFill>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6858220" y="4279577"/>
            <a:ext cx="5130378" cy="790065"/>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US" sz="2400" kern="0" dirty="0">
                <a:solidFill>
                  <a:srgbClr val="FFFFFF"/>
                </a:solidFill>
                <a:latin typeface="Segoe UI Semilight"/>
                <a:ea typeface="Quattrocento Sans"/>
                <a:cs typeface="Quattrocento Sans"/>
                <a:sym typeface="Quattrocento Sans"/>
              </a:rPr>
              <a:t>Troubleshooting issues from feature additions to the </a:t>
            </a:r>
            <a:r>
              <a:rPr lang="en-US" sz="2400" b="1" i="1" kern="0" dirty="0">
                <a:solidFill>
                  <a:srgbClr val="FFFFFF"/>
                </a:solidFill>
                <a:latin typeface="Segoe UI Semilight"/>
                <a:ea typeface="Quattrocento Sans"/>
                <a:cs typeface="Quattrocento Sans"/>
                <a:sym typeface="Quattrocento Sans"/>
              </a:rPr>
              <a:t>existing</a:t>
            </a:r>
            <a:r>
              <a:rPr lang="en-US" sz="2400" kern="0" dirty="0">
                <a:solidFill>
                  <a:srgbClr val="FFFFFF"/>
                </a:solidFill>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6858220" y="5110931"/>
            <a:ext cx="5130378" cy="786601"/>
          </a:xfrm>
          <a:prstGeom prst="rect">
            <a:avLst/>
          </a:prstGeom>
          <a:solidFill>
            <a:schemeClr val="accent2"/>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US" sz="2400" kern="0">
                <a:solidFill>
                  <a:srgbClr val="FFFFFF"/>
                </a:solidFill>
                <a:latin typeface="Segoe UI Semilight"/>
                <a:ea typeface="Quattrocento Sans"/>
                <a:cs typeface="Quattrocento Sans"/>
                <a:sym typeface="Quattrocento Sans"/>
              </a:rPr>
              <a:t>Deploying a </a:t>
            </a:r>
            <a:r>
              <a:rPr lang="en-US" sz="2400" b="1" i="1" kern="0">
                <a:solidFill>
                  <a:srgbClr val="FFFFFF"/>
                </a:solidFill>
                <a:latin typeface="Segoe UI Semilight"/>
                <a:ea typeface="Quattrocento Sans"/>
                <a:cs typeface="Quattrocento Sans"/>
                <a:sym typeface="Quattrocento Sans"/>
              </a:rPr>
              <a:t>new</a:t>
            </a:r>
            <a:r>
              <a:rPr lang="en-US" sz="2400" kern="0">
                <a:solidFill>
                  <a:srgbClr val="FFFFFF"/>
                </a:solidFill>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id="{6FF3F9FC-5389-4A07-AABB-84490B3E4C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397" y="1670280"/>
            <a:ext cx="6342465" cy="4227252"/>
          </a:xfrm>
          <a:prstGeom prst="rect">
            <a:avLst/>
          </a:prstGeom>
        </p:spPr>
      </p:pic>
    </p:spTree>
    <p:extLst>
      <p:ext uri="{BB962C8B-B14F-4D97-AF65-F5344CB8AC3E}">
        <p14:creationId xmlns:p14="http://schemas.microsoft.com/office/powerpoint/2010/main" val="391702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EC413D18C18F40A96CA6B5B6643F27" ma:contentTypeVersion="4" ma:contentTypeDescription="Create a new document." ma:contentTypeScope="" ma:versionID="29d19707cb8de70bf344d43df0be59ed">
  <xsd:schema xmlns:xsd="http://www.w3.org/2001/XMLSchema" xmlns:xs="http://www.w3.org/2001/XMLSchema" xmlns:p="http://schemas.microsoft.com/office/2006/metadata/properties" xmlns:ns1="http://schemas.microsoft.com/sharepoint/v3" xmlns:ns2="5c45e95a-19de-4cf6-aba5-751fd34d5f7e" targetNamespace="http://schemas.microsoft.com/office/2006/metadata/properties" ma:root="true" ma:fieldsID="d624acf18757367f1989ee755f1910a5" ns1:_="" ns2:_="">
    <xsd:import namespace="http://schemas.microsoft.com/sharepoint/v3"/>
    <xsd:import namespace="5c45e95a-19de-4cf6-aba5-751fd34d5f7e"/>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45e95a-19de-4cf6-aba5-751fd34d5f7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72A8EB-E892-4DCD-BCDE-8A9955F49B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c45e95a-19de-4cf6-aba5-751fd34d5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1EE7408-4CE6-4C9B-B40E-6D0070264B4C}">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10454</TotalTime>
  <Words>2968</Words>
  <Application>Microsoft Macintosh PowerPoint</Application>
  <PresentationFormat>Custom</PresentationFormat>
  <Paragraphs>361</Paragraphs>
  <Slides>47</Slides>
  <Notes>40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47</vt:i4>
      </vt:variant>
    </vt:vector>
  </HeadingPairs>
  <TitlesOfParts>
    <vt:vector size="62" baseType="lpstr">
      <vt:lpstr>Arial</vt:lpstr>
      <vt:lpstr>Calibri</vt:lpstr>
      <vt:lpstr>Consolas</vt:lpstr>
      <vt:lpstr>Menlo</vt:lpstr>
      <vt:lpstr>Quattrocento Sans</vt:lpstr>
      <vt:lpstr>Segoe UI</vt:lpstr>
      <vt:lpstr>Segoe UI Light</vt:lpstr>
      <vt:lpstr>Segoe UI Semibold</vt:lpstr>
      <vt:lpstr>Segoe UI Semilight</vt:lpstr>
      <vt:lpstr>Wingdings</vt:lpstr>
      <vt:lpstr>5-50113_Microsoft_Ready_Light_Template</vt:lpstr>
      <vt:lpstr>2_5-50113_Microsoft_Ready_Light_Template</vt:lpstr>
      <vt:lpstr>2_5-30660_TR21_BO_CT_Template</vt:lpstr>
      <vt:lpstr>3_WHITE TEMPLATE</vt:lpstr>
      <vt:lpstr>DARK GRAY TEMPLATE</vt:lpstr>
      <vt:lpstr>DevOps and Kubernetes in Azure – From 0 to 100 </vt:lpstr>
      <vt:lpstr>PowerPoint Presentation</vt:lpstr>
      <vt:lpstr>Why should you care about containers and microservices ?</vt:lpstr>
      <vt:lpstr>In reality, you shoudn’t …</vt:lpstr>
      <vt:lpstr>Should care about applications</vt:lpstr>
      <vt:lpstr>Application and Innovation</vt:lpstr>
      <vt:lpstr>Our world is changing</vt:lpstr>
      <vt:lpstr>Where do developers spend time…</vt:lpstr>
      <vt:lpstr>Where do application admins spend time…</vt:lpstr>
      <vt:lpstr>From traditional app to modern app</vt:lpstr>
      <vt:lpstr>DevOps: the three stage conversation</vt:lpstr>
      <vt:lpstr>PowerPoint Presentation</vt:lpstr>
      <vt:lpstr>Let’s go Cloud Native !</vt:lpstr>
      <vt:lpstr>PowerPoint Presentation</vt:lpstr>
      <vt:lpstr>PowerPoint Presentation</vt:lpstr>
      <vt:lpstr>Containers</vt:lpstr>
      <vt:lpstr>PowerPoint Presentation</vt:lpstr>
      <vt:lpstr>Docker (Containers)  vs VMs</vt:lpstr>
      <vt:lpstr>The container advantage</vt:lpstr>
      <vt:lpstr>The container advantage</vt:lpstr>
      <vt:lpstr>The container advantage</vt:lpstr>
      <vt:lpstr>Industry analysts agree</vt:lpstr>
      <vt:lpstr>Docker Container Anatomy</vt:lpstr>
      <vt:lpstr>Dockerfile</vt:lpstr>
      <vt:lpstr>The Application</vt:lpstr>
      <vt:lpstr>Docker architecture</vt:lpstr>
      <vt:lpstr>Demo - Docker</vt:lpstr>
      <vt:lpstr>PowerPoint Presentation</vt:lpstr>
      <vt:lpstr>PowerPoint Presentation</vt:lpstr>
      <vt:lpstr>Container Orchestration </vt:lpstr>
      <vt:lpstr>The elements of orchestration</vt:lpstr>
      <vt:lpstr>Kubernetes: the de-facto orchestrator</vt:lpstr>
      <vt:lpstr>Kubernetes: empowering you to do more</vt:lpstr>
      <vt:lpstr>Azure Container Service - AKS</vt:lpstr>
      <vt:lpstr>Azure Container Service (AKS)</vt:lpstr>
      <vt:lpstr>Azure Container Service (AKS)</vt:lpstr>
      <vt:lpstr>PowerPoint Presentation</vt:lpstr>
      <vt:lpstr>PowerPoint Presentation</vt:lpstr>
      <vt:lpstr>Getting Started with AKS</vt:lpstr>
      <vt:lpstr>Managing an AKS cluster</vt:lpstr>
      <vt:lpstr>Container Workflow to Deployment</vt:lpstr>
      <vt:lpstr>Demo – AKS</vt:lpstr>
      <vt:lpstr>PowerPoint Presentation</vt:lpstr>
      <vt:lpstr>Demo – VSTS Kubernetes Pipeline</vt:lpstr>
      <vt:lpstr>What’s Next?</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Accelerate Enterprise App Migration to Azure with Docker and the "Modernize Traditional Apps" program</dc:title>
  <dc:creator>Noureen Syed</dc:creator>
  <cp:lastModifiedBy>Diego Protta Casati</cp:lastModifiedBy>
  <cp:revision>137</cp:revision>
  <dcterms:modified xsi:type="dcterms:W3CDTF">2018-06-05T20:40:45Z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0x010100C9EC413D18C18F40A96CA6B5B6643F27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